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diagrams/quickStyle3.xml" ContentType="application/vnd.openxmlformats-officedocument.drawingml.diagramStyle+xml"/>
  <Override PartName="/ppt/diagrams/data1.xml" ContentType="application/vnd.openxmlformats-officedocument.drawingml.diagramData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diagrams/quickStyle4.xml" ContentType="application/vnd.openxmlformats-officedocument.drawingml.diagramStyle+xml"/>
  <Override PartName="/ppt/diagrams/data2.xml" ContentType="application/vnd.openxmlformats-officedocument.drawingml.diagramData+xml"/>
  <Override PartName="/ppt/diagrams/drawing3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quickStyle5.xml" ContentType="application/vnd.openxmlformats-officedocument.drawingml.diagram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colors3.xml" ContentType="application/vnd.openxmlformats-officedocument.drawingml.diagramColor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drawing5.xml" ContentType="application/vnd.ms-office.drawingml.diagramDrawing+xml"/>
  <Override PartName="/ppt/diagrams/colors4.xml" ContentType="application/vnd.openxmlformats-officedocument.drawingml.diagramColor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colors5.xml" ContentType="application/vnd.openxmlformats-officedocument.drawingml.diagramColor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media/image9.jpeg" ContentType="image/jpeg"/>
  <Override PartName="/ppt/media/image1.jpeg" ContentType="image/jpeg"/>
  <Override PartName="/ppt/media/image53.jpeg" ContentType="image/jpeg"/>
  <Override PartName="/ppt/media/image2.jpeg" ContentType="image/jpeg"/>
  <Override PartName="/ppt/media/image54.jpeg" ContentType="image/jpeg"/>
  <Override PartName="/ppt/media/image3.jpeg" ContentType="image/jpeg"/>
  <Override PartName="/ppt/media/image55.jpeg" ContentType="image/jpeg"/>
  <Override PartName="/ppt/media/image4.jpeg" ContentType="image/jpeg"/>
  <Override PartName="/ppt/media/image56.jpeg" ContentType="image/jpeg"/>
  <Override PartName="/ppt/media/image5.jpeg" ContentType="image/jpeg"/>
  <Override PartName="/ppt/media/image57.jpeg" ContentType="image/jpeg"/>
  <Override PartName="/ppt/media/image6.jpeg" ContentType="image/jpeg"/>
  <Override PartName="/ppt/media/image58.jpeg" ContentType="image/jpeg"/>
  <Override PartName="/ppt/media/image7.jpeg" ContentType="image/jpeg"/>
  <Override PartName="/ppt/media/image59.jpeg" ContentType="image/jpeg"/>
  <Override PartName="/ppt/media/image8.jpeg" ContentType="image/jpeg"/>
  <Override PartName="/ppt/media/image10.jpeg" ContentType="image/jpeg"/>
  <Override PartName="/ppt/media/image100.jpeg" ContentType="image/jpeg"/>
  <Override PartName="/ppt/media/image11.jpeg" ContentType="image/jpeg"/>
  <Override PartName="/ppt/media/image101.jpeg" ContentType="image/jpeg"/>
  <Override PartName="/ppt/media/image12.jpeg" ContentType="image/jpeg"/>
  <Override PartName="/ppt/media/image102.jpeg" ContentType="image/jpeg"/>
  <Override PartName="/ppt/media/image13.jpeg" ContentType="image/jpeg"/>
  <Override PartName="/ppt/media/image103.jpeg" ContentType="image/jpeg"/>
  <Override PartName="/ppt/media/image14.jpeg" ContentType="image/jpeg"/>
  <Override PartName="/ppt/media/image104.jpeg" ContentType="image/jpeg"/>
  <Override PartName="/ppt/media/image15.jpeg" ContentType="image/jpeg"/>
  <Override PartName="/ppt/media/image105.jpeg" ContentType="image/jpeg"/>
  <Override PartName="/ppt/media/image16.jpeg" ContentType="image/jpeg"/>
  <Override PartName="/ppt/media/image106.jpeg" ContentType="image/jpeg"/>
  <Override PartName="/ppt/media/image17.jpeg" ContentType="image/jpeg"/>
  <Override PartName="/ppt/media/image107.jpeg" ContentType="image/jpeg"/>
  <Override PartName="/ppt/media/image18.jpeg" ContentType="image/jpeg"/>
  <Override PartName="/ppt/media/image108.jpeg" ContentType="image/jpeg"/>
  <Override PartName="/ppt/media/image19.jpeg" ContentType="image/jpeg"/>
  <Override PartName="/ppt/media/image20.jpeg" ContentType="image/jpeg"/>
  <Override PartName="/ppt/media/image110.jpeg" ContentType="image/jpeg"/>
  <Override PartName="/ppt/media/image21.jpeg" ContentType="image/jpeg"/>
  <Override PartName="/ppt/media/image111.jpeg" ContentType="image/jpeg"/>
  <Override PartName="/ppt/media/image22.jpeg" ContentType="image/jpeg"/>
  <Override PartName="/ppt/media/image112.jpeg" ContentType="image/jpeg"/>
  <Override PartName="/ppt/media/image23.jpeg" ContentType="image/jpeg"/>
  <Override PartName="/ppt/media/image113.jpeg" ContentType="image/jpeg"/>
  <Override PartName="/ppt/media/image24.jpeg" ContentType="image/jpeg"/>
  <Override PartName="/ppt/media/image114.jpeg" ContentType="image/jpeg"/>
  <Override PartName="/ppt/media/image25.jpeg" ContentType="image/jpeg"/>
  <Override PartName="/ppt/media/image115.jpeg" ContentType="image/jpeg"/>
  <Override PartName="/ppt/media/image26.jpeg" ContentType="image/jpeg"/>
  <Override PartName="/ppt/media/image116.jpeg" ContentType="image/jpeg"/>
  <Override PartName="/ppt/media/image27.jpeg" ContentType="image/jpeg"/>
  <Override PartName="/ppt/media/image117.jpeg" ContentType="image/jpeg"/>
  <Override PartName="/ppt/media/image28.jpeg" ContentType="image/jpeg"/>
  <Override PartName="/ppt/media/image118.jpeg" ContentType="image/jpeg"/>
  <Override PartName="/ppt/media/image29.jpeg" ContentType="image/jpeg"/>
  <Override PartName="/ppt/media/image30.jpeg" ContentType="image/jpeg"/>
  <Override PartName="/ppt/media/image120.jpeg" ContentType="image/jpeg"/>
  <Override PartName="/ppt/media/image31.jpeg" ContentType="image/jpeg"/>
  <Override PartName="/ppt/media/image121.jpeg" ContentType="image/jpeg"/>
  <Override PartName="/ppt/media/image32.jpeg" ContentType="image/jpeg"/>
  <Override PartName="/ppt/media/image122.jpeg" ContentType="image/jpeg"/>
  <Override PartName="/ppt/media/image33.jpeg" ContentType="image/jpeg"/>
  <Override PartName="/ppt/media/image123.jpeg" ContentType="image/jpeg"/>
  <Override PartName="/ppt/media/image34.jpeg" ContentType="image/jpeg"/>
  <Override PartName="/ppt/media/image124.jpeg" ContentType="image/jpeg"/>
  <Override PartName="/ppt/media/image35.jpeg" ContentType="image/jpeg"/>
  <Override PartName="/ppt/media/image125.jpeg" ContentType="image/jpeg"/>
  <Override PartName="/ppt/media/image36.jpeg" ContentType="image/jpeg"/>
  <Override PartName="/ppt/media/image126.jpeg" ContentType="image/jpeg"/>
  <Override PartName="/ppt/media/image37.jpeg" ContentType="image/jpeg"/>
  <Override PartName="/ppt/media/image38.jpeg" ContentType="image/jpeg"/>
  <Override PartName="/ppt/media/image39.jpeg" ContentType="image/jpeg"/>
  <Override PartName="/ppt/media/image40.jpeg" ContentType="image/jpeg"/>
  <Override PartName="/ppt/media/image41.jpeg" ContentType="image/jpeg"/>
  <Override PartName="/ppt/media/image42.jpeg" ContentType="image/jpeg"/>
  <Override PartName="/ppt/media/image43.jpeg" ContentType="image/jpeg"/>
  <Override PartName="/ppt/media/image44.jpeg" ContentType="image/jpeg"/>
  <Override PartName="/ppt/media/image45.jpeg" ContentType="image/jpeg"/>
  <Override PartName="/ppt/media/image46.jpeg" ContentType="image/jpeg"/>
  <Override PartName="/ppt/media/image47.jpeg" ContentType="image/jpeg"/>
  <Override PartName="/ppt/media/image48.jpeg" ContentType="image/jpeg"/>
  <Override PartName="/ppt/media/image49.jpeg" ContentType="image/jpeg"/>
  <Override PartName="/ppt/media/image50.jpeg" ContentType="image/jpeg"/>
  <Override PartName="/ppt/media/image51.jpeg" ContentType="image/jpeg"/>
  <Override PartName="/ppt/media/image52.jpeg" ContentType="image/jpeg"/>
  <Override PartName="/ppt/media/image60.jpeg" ContentType="image/jpeg"/>
  <Override PartName="/ppt/media/image61.jpeg" ContentType="image/jpeg"/>
  <Override PartName="/ppt/media/image62.jpeg" ContentType="image/jpeg"/>
  <Override PartName="/ppt/media/image63.jpeg" ContentType="image/jpeg"/>
  <Override PartName="/ppt/media/image64.jpeg" ContentType="image/jpeg"/>
  <Override PartName="/ppt/media/image65.jpeg" ContentType="image/jpeg"/>
  <Override PartName="/ppt/media/image66.jpeg" ContentType="image/jpeg"/>
  <Override PartName="/ppt/media/image67.jpeg" ContentType="image/jpeg"/>
  <Override PartName="/ppt/media/image68.jpeg" ContentType="image/jpeg"/>
  <Override PartName="/ppt/media/image69.jpeg" ContentType="image/jpeg"/>
  <Override PartName="/ppt/media/image70.jpeg" ContentType="image/jpeg"/>
  <Override PartName="/ppt/media/image71.jpeg" ContentType="image/jpeg"/>
  <Override PartName="/ppt/media/image72.jpeg" ContentType="image/jpeg"/>
  <Override PartName="/ppt/media/image73.jpeg" ContentType="image/jpeg"/>
  <Override PartName="/ppt/media/image74.jpeg" ContentType="image/jpeg"/>
  <Override PartName="/ppt/media/image75.jpeg" ContentType="image/jpeg"/>
  <Override PartName="/ppt/media/image76.jpeg" ContentType="image/jpeg"/>
  <Override PartName="/ppt/media/image77.jpeg" ContentType="image/jpeg"/>
  <Override PartName="/ppt/media/image78.jpeg" ContentType="image/jpeg"/>
  <Override PartName="/ppt/media/image79.jpeg" ContentType="image/jpeg"/>
  <Override PartName="/ppt/media/image80.jpeg" ContentType="image/jpeg"/>
  <Override PartName="/ppt/media/image81.jpeg" ContentType="image/jpeg"/>
  <Override PartName="/ppt/media/image82.jpeg" ContentType="image/jpeg"/>
  <Override PartName="/ppt/media/image83.jpeg" ContentType="image/jpeg"/>
  <Override PartName="/ppt/media/image84.jpeg" ContentType="image/jpeg"/>
  <Override PartName="/ppt/media/image85.jpeg" ContentType="image/jpeg"/>
  <Override PartName="/ppt/media/image86.jpeg" ContentType="image/jpeg"/>
  <Override PartName="/ppt/media/image87.jpeg" ContentType="image/jpeg"/>
  <Override PartName="/ppt/media/image88.jpeg" ContentType="image/jpeg"/>
  <Override PartName="/ppt/media/image89.jpeg" ContentType="image/jpeg"/>
  <Override PartName="/ppt/media/image90.jpeg" ContentType="image/jpeg"/>
  <Override PartName="/ppt/media/image91.jpeg" ContentType="image/jpeg"/>
  <Override PartName="/ppt/media/image92.jpeg" ContentType="image/jpeg"/>
  <Override PartName="/ppt/media/image93.jpeg" ContentType="image/jpeg"/>
  <Override PartName="/ppt/media/image94.jpeg" ContentType="image/jpeg"/>
  <Override PartName="/ppt/media/image95.jpeg" ContentType="image/jpeg"/>
  <Override PartName="/ppt/media/image96.jpeg" ContentType="image/jpeg"/>
  <Override PartName="/ppt/media/image97.jpeg" ContentType="image/jpeg"/>
  <Override PartName="/ppt/media/image98.jpeg" ContentType="image/jpeg"/>
  <Override PartName="/ppt/media/image99.jpeg" ContentType="image/jpeg"/>
  <Override PartName="/ppt/media/image109.jpeg" ContentType="image/jpeg"/>
  <Override PartName="/ppt/media/image119.jpeg" ContentType="image/jpeg"/>
  <Override PartName="/ppt/notesSlides/notesSlide6.xml" ContentType="application/vnd.openxmlformats-officedocument.presentationml.notesSlide+xml"/>
  <Override PartName="/ppt/notesSlides/_rels/notesSlide6.xml.rels" ContentType="application/vnd.openxmlformats-package.relationshi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9144000" cy="6858000"/>
  <p:notesSz cx="6858000" cy="9947275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1" sz="1400" spc="-1" strike="noStrike">
                <a:solidFill>
                  <a:srgbClr val="000000"/>
                </a:solidFill>
                <a:latin typeface="Times New Roman"/>
              </a:defRPr>
            </a:pPr>
            <a:r>
              <a:rPr b="1" sz="1400" spc="-1" strike="noStrike">
                <a:solidFill>
                  <a:srgbClr val="000000"/>
                </a:solidFill>
                <a:latin typeface="Times New Roman"/>
              </a:rPr>
              <a:t>Прогноз на 2015 г.</a:t>
            </a:r>
          </a:p>
        </c:rich>
      </c:tx>
      <c:layout>
        <c:manualLayout>
          <c:xMode val="edge"/>
          <c:yMode val="edge"/>
          <c:x val="0.0862126430396623"/>
          <c:y val="0"/>
        </c:manualLayout>
      </c:layout>
      <c:overlay val="0"/>
      <c:spPr>
        <a:noFill/>
        <a:ln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400066659260082"/>
          <c:y val="0.155568886222755"/>
          <c:w val="0.586601488723475"/>
          <c:h val="0.73505298940212"/>
        </c:manualLayout>
      </c:layout>
      <c:spPr>
        <a:solidFill>
          <a:srgbClr val="ffffff"/>
        </a:solidFill>
        <a:ln>
          <a:noFill/>
        </a:ln>
      </c:spPr>
    </c:plotArea>
    <c:legend>
      <c:legendPos val="r"/>
      <c:layout>
        <c:manualLayout>
          <c:xMode val="edge"/>
          <c:yMode val="edge"/>
          <c:x val="0.216917788189566"/>
          <c:y val="0.418653965984463"/>
          <c:w val="0.783082211810434"/>
          <c:h val="0.581346034015537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b="0" sz="1200" spc="-1" strike="noStrike">
              <a:solidFill>
                <a:srgbClr val="000000"/>
              </a:solidFill>
              <a:latin typeface="Times New Roman"/>
            </a:defRPr>
          </a:pPr>
        </a:p>
      </c:txPr>
    </c:legend>
    <c:plotVisOnly val="1"/>
    <c:dispBlanksAs val="zero"/>
  </c:chart>
  <c:spPr>
    <a:noFill/>
    <a:ln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view3D>
      <c:rotX val="30"/>
      <c:rotY val="0"/>
      <c:rAngAx val="0"/>
      <c:perspective val="30"/>
    </c:view3D>
    <c:floor>
      <c:spPr>
        <a:solidFill>
          <a:srgbClr val="d9d9d9"/>
        </a:solidFill>
        <a:ln>
          <a:noFill/>
        </a:ln>
      </c:spPr>
    </c:floor>
    <c:sideWall>
      <c:spPr>
        <a:solidFill>
          <a:srgbClr val="d9d9d9"/>
        </a:solidFill>
        <a:ln>
          <a:noFill/>
        </a:ln>
      </c:spPr>
    </c:sideWall>
    <c:backWall>
      <c:spPr>
        <a:solidFill>
          <a:srgbClr val="d9d9d9"/>
        </a:solidFill>
        <a:ln>
          <a:noFill/>
        </a:ln>
      </c:spPr>
    </c:backWall>
    <c:plotArea>
      <c:layout>
        <c:manualLayout>
          <c:layoutTarget val="inner"/>
          <c:xMode val="edge"/>
          <c:yMode val="edge"/>
          <c:x val="0"/>
          <c:y val="0.234645669291339"/>
          <c:w val="0.427763251723318"/>
          <c:h val="0.452913385826772"/>
        </c:manualLayout>
      </c:layout>
      <c:pie3D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explosion val="0"/>
          <c:dPt>
            <c:idx val="0"/>
            <c:spPr>
              <a:solidFill>
                <a:srgbClr val="4f81bd"/>
              </a:solidFill>
              <a:ln>
                <a:noFill/>
              </a:ln>
            </c:spPr>
          </c:dPt>
          <c:dPt>
            <c:idx val="1"/>
            <c:spPr>
              <a:solidFill>
                <a:srgbClr val="c0504d"/>
              </a:solidFill>
              <a:ln>
                <a:noFill/>
              </a:ln>
            </c:spPr>
          </c:dPt>
          <c:dPt>
            <c:idx val="2"/>
            <c:spPr>
              <a:solidFill>
                <a:srgbClr val="9bbb59"/>
              </a:solidFill>
              <a:ln>
                <a:noFill/>
              </a:ln>
            </c:spPr>
          </c:dPt>
          <c:dLbls>
            <c:dLbl>
              <c:idx val="0"/>
              <c:txPr>
                <a:bodyPr/>
                <a:lstStyle/>
                <a:p>
                  <a:pPr>
                    <a:defRPr b="0" sz="1000" spc="-1" strike="noStrike"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1"/>
              <c:txPr>
                <a:bodyPr/>
                <a:lstStyle/>
                <a:p>
                  <a:pPr>
                    <a:defRPr b="0" sz="1000" spc="-1" strike="noStrike"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2"/>
              <c:txPr>
                <a:bodyPr/>
                <a:lstStyle/>
                <a:p>
                  <a:pPr>
                    <a:defRPr b="0" sz="1000" spc="-1" strike="noStrike"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txPr>
              <a:bodyPr/>
              <a:lstStyle/>
              <a:p>
                <a:pPr>
                  <a:defRPr b="0" sz="1000" spc="-1" strike="noStrike"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eparator> </c:separator>
            <c:showLeaderLines val="0"/>
          </c:dLbls>
          <c:cat>
            <c:strRef>
              <c:f>categories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0.317</c:v>
                </c:pt>
                <c:pt idx="1">
                  <c:v>0.31</c:v>
                </c:pt>
                <c:pt idx="2">
                  <c:v>0.37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357909906835695"/>
          <c:y val="0.127200297867251"/>
          <c:w val="0.537700589559914"/>
          <c:h val="0.59318132506509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b="0" sz="1200" spc="-1" strike="noStrike">
              <a:solidFill>
                <a:srgbClr val="000000"/>
              </a:solidFill>
              <a:latin typeface="Times New Roman"/>
            </a:defRPr>
          </a:pPr>
        </a:p>
      </c:txPr>
    </c:legend>
    <c:plotVisOnly val="1"/>
    <c:dispBlanksAs val="zero"/>
  </c:chart>
  <c:spPr>
    <a:noFill/>
    <a:ln>
      <a:noFill/>
    </a:ln>
  </c:spPr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3030F-04CC-4FCC-AD9E-E2099DA9C773}" type="doc">
      <dgm:prSet loTypeId="urn:microsoft.com/office/officeart/2005/8/layout/target3" loCatId="relationship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FE877388-30A8-4391-8379-70E3538A4653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5A0A14D-6F49-492E-B229-7660C26B3097}" type="parTrans" cxnId="{F374998B-514D-4905-8559-3F4ABD11E695}">
      <dgm:prSet/>
      <dgm:spPr/>
      <dgm:t>
        <a:bodyPr/>
        <a:lstStyle/>
        <a:p>
          <a:endParaRPr lang="ru-RU"/>
        </a:p>
      </dgm:t>
    </dgm:pt>
    <dgm:pt modelId="{182D9153-2D1D-4976-8C52-C6DF83A60195}" type="sibTrans" cxnId="{F374998B-514D-4905-8559-3F4ABD11E695}">
      <dgm:prSet/>
      <dgm:spPr/>
      <dgm:t>
        <a:bodyPr/>
        <a:lstStyle/>
        <a:p>
          <a:endParaRPr lang="ru-RU"/>
        </a:p>
      </dgm:t>
    </dgm:pt>
    <dgm:pt modelId="{AD82C2D1-88A1-413C-BC2B-4E67C80DFF7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2DA6DA4-45A4-4846-B1D7-2C9A3C973167}" type="parTrans" cxnId="{1770CD8E-81C1-4AD0-B2B3-02501AA9AC0F}">
      <dgm:prSet/>
      <dgm:spPr/>
      <dgm:t>
        <a:bodyPr/>
        <a:lstStyle/>
        <a:p>
          <a:endParaRPr lang="ru-RU"/>
        </a:p>
      </dgm:t>
    </dgm:pt>
    <dgm:pt modelId="{D51C0BC6-EABB-48AA-9B40-689ABA5F0EF1}" type="sibTrans" cxnId="{1770CD8E-81C1-4AD0-B2B3-02501AA9AC0F}">
      <dgm:prSet/>
      <dgm:spPr/>
      <dgm:t>
        <a:bodyPr/>
        <a:lstStyle/>
        <a:p>
          <a:endParaRPr lang="ru-RU"/>
        </a:p>
      </dgm:t>
    </dgm:pt>
    <dgm:pt modelId="{3F9F8245-5E75-4B22-85BA-87D53B536E43}">
      <dgm:prSet phldrT="[Текст]" custT="1"/>
      <dgm:spPr/>
      <dgm:t>
        <a:bodyPr/>
        <a:lstStyle/>
        <a:p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B3129706-0B18-4B61-B021-A39A112D270F}" type="sibTrans" cxnId="{A323D29C-EE50-4002-9D1F-4A70497C1F8A}">
      <dgm:prSet/>
      <dgm:spPr/>
      <dgm:t>
        <a:bodyPr/>
        <a:lstStyle/>
        <a:p>
          <a:endParaRPr lang="ru-RU"/>
        </a:p>
      </dgm:t>
    </dgm:pt>
    <dgm:pt modelId="{15BFAB5D-F6EE-4ACA-8DED-81A881FF4D58}" type="parTrans" cxnId="{A323D29C-EE50-4002-9D1F-4A70497C1F8A}">
      <dgm:prSet/>
      <dgm:spPr/>
      <dgm:t>
        <a:bodyPr/>
        <a:lstStyle/>
        <a:p>
          <a:endParaRPr lang="ru-RU"/>
        </a:p>
      </dgm:t>
    </dgm:pt>
    <dgm:pt modelId="{3BC2B8CD-7CDF-4AEE-A156-E0E84B8FC603}" type="pres">
      <dgm:prSet presAssocID="{0583030F-04CC-4FCC-AD9E-E2099DA9C77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F3FDB6-E3D7-4114-909B-CE483B9F39A1}" type="pres">
      <dgm:prSet presAssocID="{FE877388-30A8-4391-8379-70E3538A4653}" presName="circle1" presStyleLbl="node1" presStyleIdx="0" presStyleCnt="3" custScaleX="149893" custLinFactNeighborX="7619" custLinFactNeighborY="-162"/>
      <dgm:spPr/>
    </dgm:pt>
    <dgm:pt modelId="{5A8220DE-455E-4BE0-A680-9627D22F97DF}" type="pres">
      <dgm:prSet presAssocID="{FE877388-30A8-4391-8379-70E3538A4653}" presName="space" presStyleCnt="0"/>
      <dgm:spPr/>
    </dgm:pt>
    <dgm:pt modelId="{CC4BADF7-13E1-4C7B-BFD9-01C8800019B4}" type="pres">
      <dgm:prSet presAssocID="{FE877388-30A8-4391-8379-70E3538A4653}" presName="rect1" presStyleLbl="alignAcc1" presStyleIdx="0" presStyleCnt="3" custScaleY="103560" custLinFactNeighborX="1930" custLinFactNeighborY="552"/>
      <dgm:spPr/>
      <dgm:t>
        <a:bodyPr/>
        <a:lstStyle/>
        <a:p>
          <a:endParaRPr lang="ru-RU"/>
        </a:p>
      </dgm:t>
    </dgm:pt>
    <dgm:pt modelId="{EC71397A-F7BA-454E-8BF9-8A60D96BF532}" type="pres">
      <dgm:prSet presAssocID="{AD82C2D1-88A1-413C-BC2B-4E67C80DFF7C}" presName="vertSpace2" presStyleLbl="node1" presStyleIdx="0" presStyleCnt="3"/>
      <dgm:spPr/>
    </dgm:pt>
    <dgm:pt modelId="{6A264751-7808-4D2A-9932-ADB93B701B22}" type="pres">
      <dgm:prSet presAssocID="{AD82C2D1-88A1-413C-BC2B-4E67C80DFF7C}" presName="circle2" presStyleLbl="node1" presStyleIdx="1" presStyleCnt="3" custScaleX="137823"/>
      <dgm:spPr/>
    </dgm:pt>
    <dgm:pt modelId="{830ABE85-82C5-4F74-AF68-513CE86E9A29}" type="pres">
      <dgm:prSet presAssocID="{AD82C2D1-88A1-413C-BC2B-4E67C80DFF7C}" presName="rect2" presStyleLbl="alignAcc1" presStyleIdx="1" presStyleCnt="3" custScaleY="121606"/>
      <dgm:spPr/>
      <dgm:t>
        <a:bodyPr/>
        <a:lstStyle/>
        <a:p>
          <a:endParaRPr lang="ru-RU"/>
        </a:p>
      </dgm:t>
    </dgm:pt>
    <dgm:pt modelId="{7BEE0832-9DF0-4C35-819E-C4E5BE9C6284}" type="pres">
      <dgm:prSet presAssocID="{3F9F8245-5E75-4B22-85BA-87D53B536E43}" presName="vertSpace3" presStyleLbl="node1" presStyleIdx="1" presStyleCnt="3"/>
      <dgm:spPr/>
    </dgm:pt>
    <dgm:pt modelId="{45930A8B-67AB-40E2-BA1C-582E632A2B74}" type="pres">
      <dgm:prSet presAssocID="{3F9F8245-5E75-4B22-85BA-87D53B536E43}" presName="circle3" presStyleLbl="node1" presStyleIdx="2" presStyleCnt="3"/>
      <dgm:spPr/>
    </dgm:pt>
    <dgm:pt modelId="{1B0FCEA1-4F51-48D7-953D-8FCEFF2B21DF}" type="pres">
      <dgm:prSet presAssocID="{3F9F8245-5E75-4B22-85BA-87D53B536E43}" presName="rect3" presStyleLbl="alignAcc1" presStyleIdx="2" presStyleCnt="3" custScaleY="144113"/>
      <dgm:spPr/>
      <dgm:t>
        <a:bodyPr/>
        <a:lstStyle/>
        <a:p>
          <a:endParaRPr lang="ru-RU"/>
        </a:p>
      </dgm:t>
    </dgm:pt>
    <dgm:pt modelId="{0690DBDE-B9F5-4DA2-A339-D042277C824F}" type="pres">
      <dgm:prSet presAssocID="{FE877388-30A8-4391-8379-70E3538A4653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BD4E5-A537-4B5B-BB15-B0584C46A4E1}" type="pres">
      <dgm:prSet presAssocID="{AD82C2D1-88A1-413C-BC2B-4E67C80DFF7C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221AE-6F94-4D7A-B631-FF44E3C3CCC7}" type="pres">
      <dgm:prSet presAssocID="{3F9F8245-5E75-4B22-85BA-87D53B536E4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76CEDD-7E1A-4A12-B8A1-8527528FD54C}" type="presOf" srcId="{AD82C2D1-88A1-413C-BC2B-4E67C80DFF7C}" destId="{830ABE85-82C5-4F74-AF68-513CE86E9A29}" srcOrd="0" destOrd="0" presId="urn:microsoft.com/office/officeart/2005/8/layout/target3"/>
    <dgm:cxn modelId="{A323D29C-EE50-4002-9D1F-4A70497C1F8A}" srcId="{0583030F-04CC-4FCC-AD9E-E2099DA9C773}" destId="{3F9F8245-5E75-4B22-85BA-87D53B536E43}" srcOrd="2" destOrd="0" parTransId="{15BFAB5D-F6EE-4ACA-8DED-81A881FF4D58}" sibTransId="{B3129706-0B18-4B61-B021-A39A112D270F}"/>
    <dgm:cxn modelId="{CDA9CBB9-C5C5-4E8C-A659-12F7987BEE58}" type="presOf" srcId="{3F9F8245-5E75-4B22-85BA-87D53B536E43}" destId="{1B0FCEA1-4F51-48D7-953D-8FCEFF2B21DF}" srcOrd="0" destOrd="0" presId="urn:microsoft.com/office/officeart/2005/8/layout/target3"/>
    <dgm:cxn modelId="{D8E69EBB-21E4-4342-ADA9-ADF1BA2B4A4B}" type="presOf" srcId="{FE877388-30A8-4391-8379-70E3538A4653}" destId="{CC4BADF7-13E1-4C7B-BFD9-01C8800019B4}" srcOrd="0" destOrd="0" presId="urn:microsoft.com/office/officeart/2005/8/layout/target3"/>
    <dgm:cxn modelId="{98A76B99-7BB2-41C2-9D8D-6555ABF05430}" type="presOf" srcId="{0583030F-04CC-4FCC-AD9E-E2099DA9C773}" destId="{3BC2B8CD-7CDF-4AEE-A156-E0E84B8FC603}" srcOrd="0" destOrd="0" presId="urn:microsoft.com/office/officeart/2005/8/layout/target3"/>
    <dgm:cxn modelId="{0A1CED43-5694-4635-9024-A2CB25F4616F}" type="presOf" srcId="{FE877388-30A8-4391-8379-70E3538A4653}" destId="{0690DBDE-B9F5-4DA2-A339-D042277C824F}" srcOrd="1" destOrd="0" presId="urn:microsoft.com/office/officeart/2005/8/layout/target3"/>
    <dgm:cxn modelId="{CDDF44E2-6A06-40F1-B6A4-0251179E779B}" type="presOf" srcId="{AD82C2D1-88A1-413C-BC2B-4E67C80DFF7C}" destId="{7BBBD4E5-A537-4B5B-BB15-B0584C46A4E1}" srcOrd="1" destOrd="0" presId="urn:microsoft.com/office/officeart/2005/8/layout/target3"/>
    <dgm:cxn modelId="{F374998B-514D-4905-8559-3F4ABD11E695}" srcId="{0583030F-04CC-4FCC-AD9E-E2099DA9C773}" destId="{FE877388-30A8-4391-8379-70E3538A4653}" srcOrd="0" destOrd="0" parTransId="{D5A0A14D-6F49-492E-B229-7660C26B3097}" sibTransId="{182D9153-2D1D-4976-8C52-C6DF83A60195}"/>
    <dgm:cxn modelId="{1770CD8E-81C1-4AD0-B2B3-02501AA9AC0F}" srcId="{0583030F-04CC-4FCC-AD9E-E2099DA9C773}" destId="{AD82C2D1-88A1-413C-BC2B-4E67C80DFF7C}" srcOrd="1" destOrd="0" parTransId="{42DA6DA4-45A4-4846-B1D7-2C9A3C973167}" sibTransId="{D51C0BC6-EABB-48AA-9B40-689ABA5F0EF1}"/>
    <dgm:cxn modelId="{AF72E10A-9524-414C-AB68-366955ED488F}" type="presOf" srcId="{3F9F8245-5E75-4B22-85BA-87D53B536E43}" destId="{18F221AE-6F94-4D7A-B631-FF44E3C3CCC7}" srcOrd="1" destOrd="0" presId="urn:microsoft.com/office/officeart/2005/8/layout/target3"/>
    <dgm:cxn modelId="{393ADB2D-426E-42E2-8E19-6D473F7533E5}" type="presParOf" srcId="{3BC2B8CD-7CDF-4AEE-A156-E0E84B8FC603}" destId="{4AF3FDB6-E3D7-4114-909B-CE483B9F39A1}" srcOrd="0" destOrd="0" presId="urn:microsoft.com/office/officeart/2005/8/layout/target3"/>
    <dgm:cxn modelId="{D84EC577-FA39-4ACC-9AE9-449A313782E8}" type="presParOf" srcId="{3BC2B8CD-7CDF-4AEE-A156-E0E84B8FC603}" destId="{5A8220DE-455E-4BE0-A680-9627D22F97DF}" srcOrd="1" destOrd="0" presId="urn:microsoft.com/office/officeart/2005/8/layout/target3"/>
    <dgm:cxn modelId="{2C1DB8B9-2896-4A46-8616-8E42EFC96A6E}" type="presParOf" srcId="{3BC2B8CD-7CDF-4AEE-A156-E0E84B8FC603}" destId="{CC4BADF7-13E1-4C7B-BFD9-01C8800019B4}" srcOrd="2" destOrd="0" presId="urn:microsoft.com/office/officeart/2005/8/layout/target3"/>
    <dgm:cxn modelId="{C1DBBCEF-165D-40EC-ABDA-DA42E580D7A0}" type="presParOf" srcId="{3BC2B8CD-7CDF-4AEE-A156-E0E84B8FC603}" destId="{EC71397A-F7BA-454E-8BF9-8A60D96BF532}" srcOrd="3" destOrd="0" presId="urn:microsoft.com/office/officeart/2005/8/layout/target3"/>
    <dgm:cxn modelId="{26FC3E07-6CE8-4351-A544-FA5F2A349B5E}" type="presParOf" srcId="{3BC2B8CD-7CDF-4AEE-A156-E0E84B8FC603}" destId="{6A264751-7808-4D2A-9932-ADB93B701B22}" srcOrd="4" destOrd="0" presId="urn:microsoft.com/office/officeart/2005/8/layout/target3"/>
    <dgm:cxn modelId="{AE538A19-1020-4EB7-857F-00B975CABD56}" type="presParOf" srcId="{3BC2B8CD-7CDF-4AEE-A156-E0E84B8FC603}" destId="{830ABE85-82C5-4F74-AF68-513CE86E9A29}" srcOrd="5" destOrd="0" presId="urn:microsoft.com/office/officeart/2005/8/layout/target3"/>
    <dgm:cxn modelId="{9E211A7B-A1EE-4031-884B-3D80AC2B3D38}" type="presParOf" srcId="{3BC2B8CD-7CDF-4AEE-A156-E0E84B8FC603}" destId="{7BEE0832-9DF0-4C35-819E-C4E5BE9C6284}" srcOrd="6" destOrd="0" presId="urn:microsoft.com/office/officeart/2005/8/layout/target3"/>
    <dgm:cxn modelId="{E8797A0A-3A23-4434-AEA6-B38A6619BB3D}" type="presParOf" srcId="{3BC2B8CD-7CDF-4AEE-A156-E0E84B8FC603}" destId="{45930A8B-67AB-40E2-BA1C-582E632A2B74}" srcOrd="7" destOrd="0" presId="urn:microsoft.com/office/officeart/2005/8/layout/target3"/>
    <dgm:cxn modelId="{6EC97ECC-E2EE-45E3-8036-D9B0EABE52C1}" type="presParOf" srcId="{3BC2B8CD-7CDF-4AEE-A156-E0E84B8FC603}" destId="{1B0FCEA1-4F51-48D7-953D-8FCEFF2B21DF}" srcOrd="8" destOrd="0" presId="urn:microsoft.com/office/officeart/2005/8/layout/target3"/>
    <dgm:cxn modelId="{B5BAA1BF-8221-41F3-BF38-6F69E68FE0D9}" type="presParOf" srcId="{3BC2B8CD-7CDF-4AEE-A156-E0E84B8FC603}" destId="{0690DBDE-B9F5-4DA2-A339-D042277C824F}" srcOrd="9" destOrd="0" presId="urn:microsoft.com/office/officeart/2005/8/layout/target3"/>
    <dgm:cxn modelId="{8879511F-C98E-4687-B4DA-78E65935C48F}" type="presParOf" srcId="{3BC2B8CD-7CDF-4AEE-A156-E0E84B8FC603}" destId="{7BBBD4E5-A537-4B5B-BB15-B0584C46A4E1}" srcOrd="10" destOrd="0" presId="urn:microsoft.com/office/officeart/2005/8/layout/target3"/>
    <dgm:cxn modelId="{1C73D7FA-962B-436C-BABB-3B869F4D41B0}" type="presParOf" srcId="{3BC2B8CD-7CDF-4AEE-A156-E0E84B8FC603}" destId="{18F221AE-6F94-4D7A-B631-FF44E3C3CCC7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D75583-273E-45F8-9F33-1ABB63C6585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F1A52A9B-7762-4632-912B-50DC8E42A0AD}" type="pres">
      <dgm:prSet presAssocID="{95D75583-273E-45F8-9F33-1ABB63C6585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E4A64A2-3568-4C39-96AF-E786DA3E09D8}" type="presOf" srcId="{95D75583-273E-45F8-9F33-1ABB63C65850}" destId="{F1A52A9B-7762-4632-912B-50DC8E42A0AD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F6376A-BBDD-4A35-AED2-2658B142E49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EC22709-C255-4DC9-A1B1-0E0797A6FF55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algn="just"/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4C607E-B598-4749-9BF3-C328B56F6707}" type="parTrans" cxnId="{3F0E216A-1FB7-442E-9F53-3AB923F94EB6}">
      <dgm:prSet/>
      <dgm:spPr/>
      <dgm:t>
        <a:bodyPr/>
        <a:lstStyle/>
        <a:p>
          <a:endParaRPr lang="ru-RU"/>
        </a:p>
      </dgm:t>
    </dgm:pt>
    <dgm:pt modelId="{7D927EE5-1238-40C9-A1AB-26ADAD2979FC}" type="sibTrans" cxnId="{3F0E216A-1FB7-442E-9F53-3AB923F94EB6}">
      <dgm:prSet/>
      <dgm:spPr/>
      <dgm:t>
        <a:bodyPr/>
        <a:lstStyle/>
        <a:p>
          <a:endParaRPr lang="ru-RU"/>
        </a:p>
      </dgm:t>
    </dgm:pt>
    <dgm:pt modelId="{3B590BF3-A78A-4829-BA91-A50EB134C00B}">
      <dgm:prSet phldrT="[Текст]" custT="1"/>
      <dgm:spPr/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 составляет: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среднего размера родительской платы, утвержденной постановлением Кабинета министров РТ (средний размер родительской платы составляет)</a:t>
          </a:r>
        </a:p>
        <a:p>
          <a:pPr algn="l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2020год                                       2021год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1855 руб.- от 3 до 7лет   1929 руб. – от 3 до 7 лет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2037 руб.- от 1 до 3 лет  2118руб. - </a:t>
          </a:r>
          <a:r>
            <a: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2 </a:t>
          </a:r>
          <a:r>
            <a:rPr lang="ru-RU" sz="11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мес</a:t>
          </a:r>
          <a:r>
            <a: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до 3 лет</a:t>
          </a:r>
          <a:endParaRPr lang="ru-RU" sz="11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4898D57A-1D7F-4EAD-8167-3BB8CFDBF782}" type="sibTrans" cxnId="{5BA55FA8-8E7C-46C6-AFC4-6E59B3A546C6}">
      <dgm:prSet/>
      <dgm:spPr/>
      <dgm:t>
        <a:bodyPr/>
        <a:lstStyle/>
        <a:p>
          <a:endParaRPr lang="ru-RU"/>
        </a:p>
      </dgm:t>
    </dgm:pt>
    <dgm:pt modelId="{98527F67-4DB2-4DD9-9539-FDA23DDAA2E9}" type="parTrans" cxnId="{5BA55FA8-8E7C-46C6-AFC4-6E59B3A546C6}">
      <dgm:prSet/>
      <dgm:spPr/>
      <dgm:t>
        <a:bodyPr/>
        <a:lstStyle/>
        <a:p>
          <a:endParaRPr lang="ru-RU"/>
        </a:p>
      </dgm:t>
    </dgm:pt>
    <dgm:pt modelId="{697C2B81-F353-4DDE-AD06-5451DE95B98C}" type="pres">
      <dgm:prSet presAssocID="{8EF6376A-BBDD-4A35-AED2-2658B142E49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5F579A-14FD-4822-9F1E-141AA55290DE}" type="pres">
      <dgm:prSet presAssocID="{8EF6376A-BBDD-4A35-AED2-2658B142E491}" presName="arrow" presStyleLbl="bgShp" presStyleIdx="0" presStyleCnt="1"/>
      <dgm:spPr/>
    </dgm:pt>
    <dgm:pt modelId="{883D950B-BBEB-4921-B847-D9BDF2C99D38}" type="pres">
      <dgm:prSet presAssocID="{8EF6376A-BBDD-4A35-AED2-2658B142E491}" presName="linearProcess" presStyleCnt="0"/>
      <dgm:spPr/>
    </dgm:pt>
    <dgm:pt modelId="{04361A19-E6A2-4147-8FF1-7B9403FA462F}" type="pres">
      <dgm:prSet presAssocID="{3B590BF3-A78A-4829-BA91-A50EB134C00B}" presName="textNode" presStyleLbl="node1" presStyleIdx="0" presStyleCnt="2" custScaleX="149389" custScaleY="250000" custLinFactNeighborX="10039" custLinFactNeighborY="3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3234D-9925-4BAB-9BED-54FDAC8C0CE4}" type="pres">
      <dgm:prSet presAssocID="{4898D57A-1D7F-4EAD-8167-3BB8CFDBF782}" presName="sibTrans" presStyleCnt="0"/>
      <dgm:spPr/>
    </dgm:pt>
    <dgm:pt modelId="{77EA749A-B69B-46FD-8281-978886B736B0}" type="pres">
      <dgm:prSet presAssocID="{BEC22709-C255-4DC9-A1B1-0E0797A6FF55}" presName="textNode" presStyleLbl="node1" presStyleIdx="1" presStyleCnt="2" custScaleX="141193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A55FA8-8E7C-46C6-AFC4-6E59B3A546C6}" srcId="{8EF6376A-BBDD-4A35-AED2-2658B142E491}" destId="{3B590BF3-A78A-4829-BA91-A50EB134C00B}" srcOrd="0" destOrd="0" parTransId="{98527F67-4DB2-4DD9-9539-FDA23DDAA2E9}" sibTransId="{4898D57A-1D7F-4EAD-8167-3BB8CFDBF782}"/>
    <dgm:cxn modelId="{EB2CB30F-1AC8-46CE-9645-A34C9A9AC5C9}" type="presOf" srcId="{BEC22709-C255-4DC9-A1B1-0E0797A6FF55}" destId="{77EA749A-B69B-46FD-8281-978886B736B0}" srcOrd="0" destOrd="0" presId="urn:microsoft.com/office/officeart/2005/8/layout/hProcess9"/>
    <dgm:cxn modelId="{3F0E216A-1FB7-442E-9F53-3AB923F94EB6}" srcId="{8EF6376A-BBDD-4A35-AED2-2658B142E491}" destId="{BEC22709-C255-4DC9-A1B1-0E0797A6FF55}" srcOrd="1" destOrd="0" parTransId="{844C607E-B598-4749-9BF3-C328B56F6707}" sibTransId="{7D927EE5-1238-40C9-A1AB-26ADAD2979FC}"/>
    <dgm:cxn modelId="{0956FCDF-5D74-4CDA-BD8E-CA4430632084}" type="presOf" srcId="{8EF6376A-BBDD-4A35-AED2-2658B142E491}" destId="{697C2B81-F353-4DDE-AD06-5451DE95B98C}" srcOrd="0" destOrd="0" presId="urn:microsoft.com/office/officeart/2005/8/layout/hProcess9"/>
    <dgm:cxn modelId="{C15166D6-8784-4BB2-AF27-06C1B3EB259C}" type="presOf" srcId="{3B590BF3-A78A-4829-BA91-A50EB134C00B}" destId="{04361A19-E6A2-4147-8FF1-7B9403FA462F}" srcOrd="0" destOrd="0" presId="urn:microsoft.com/office/officeart/2005/8/layout/hProcess9"/>
    <dgm:cxn modelId="{0878A0DC-0AAC-4182-9A57-EEB7D1230DFE}" type="presParOf" srcId="{697C2B81-F353-4DDE-AD06-5451DE95B98C}" destId="{C25F579A-14FD-4822-9F1E-141AA55290DE}" srcOrd="0" destOrd="0" presId="urn:microsoft.com/office/officeart/2005/8/layout/hProcess9"/>
    <dgm:cxn modelId="{27374FCA-3FC6-40E7-A309-71D78BD113A9}" type="presParOf" srcId="{697C2B81-F353-4DDE-AD06-5451DE95B98C}" destId="{883D950B-BBEB-4921-B847-D9BDF2C99D38}" srcOrd="1" destOrd="0" presId="urn:microsoft.com/office/officeart/2005/8/layout/hProcess9"/>
    <dgm:cxn modelId="{C1A78061-2E45-4248-9E54-A3BAAAC85115}" type="presParOf" srcId="{883D950B-BBEB-4921-B847-D9BDF2C99D38}" destId="{04361A19-E6A2-4147-8FF1-7B9403FA462F}" srcOrd="0" destOrd="0" presId="urn:microsoft.com/office/officeart/2005/8/layout/hProcess9"/>
    <dgm:cxn modelId="{3F2A85DE-88A9-4EEC-994F-393A131087EF}" type="presParOf" srcId="{883D950B-BBEB-4921-B847-D9BDF2C99D38}" destId="{79B3234D-9925-4BAB-9BED-54FDAC8C0CE4}" srcOrd="1" destOrd="0" presId="urn:microsoft.com/office/officeart/2005/8/layout/hProcess9"/>
    <dgm:cxn modelId="{AE387CF8-741F-48F9-9BFB-C662A1FCDE36}" type="presParOf" srcId="{883D950B-BBEB-4921-B847-D9BDF2C99D38}" destId="{77EA749A-B69B-46FD-8281-978886B736B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A1A1A7-E000-48AE-A97D-CA9BC3F06F19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0"/>
      <dgm:spPr/>
    </dgm:pt>
    <dgm:pt modelId="{6098220A-34A1-4693-A05B-79C69C374C0D}">
      <dgm:prSet phldrT="[Текст]" phldr="1"/>
      <dgm:spPr/>
      <dgm:t>
        <a:bodyPr/>
        <a:lstStyle/>
        <a:p>
          <a:endParaRPr lang="ru-RU"/>
        </a:p>
      </dgm:t>
    </dgm:pt>
    <dgm:pt modelId="{F8726497-CA5F-4B14-9C4A-50319CAE50A2}" type="parTrans" cxnId="{BB8928B3-36B0-4073-A581-119B3283815C}">
      <dgm:prSet/>
      <dgm:spPr/>
      <dgm:t>
        <a:bodyPr/>
        <a:lstStyle/>
        <a:p>
          <a:endParaRPr lang="ru-RU"/>
        </a:p>
      </dgm:t>
    </dgm:pt>
    <dgm:pt modelId="{96C87E38-E43E-4FE3-8DFF-802AC4B4AD6D}" type="sibTrans" cxnId="{BB8928B3-36B0-4073-A581-119B3283815C}">
      <dgm:prSet/>
      <dgm:spPr/>
      <dgm:t>
        <a:bodyPr/>
        <a:lstStyle/>
        <a:p>
          <a:endParaRPr lang="ru-RU"/>
        </a:p>
      </dgm:t>
    </dgm:pt>
    <dgm:pt modelId="{C6AA4493-E512-4C03-886E-A5AEF3F1E439}">
      <dgm:prSet phldrT="[Текст]" phldr="1"/>
      <dgm:spPr/>
      <dgm:t>
        <a:bodyPr/>
        <a:lstStyle/>
        <a:p>
          <a:endParaRPr lang="ru-RU"/>
        </a:p>
      </dgm:t>
    </dgm:pt>
    <dgm:pt modelId="{6ADF090B-0904-4E9F-B3E9-B0361B0E384E}" type="parTrans" cxnId="{77465A5F-64C9-45F6-B8BF-F39BC35C5A1C}">
      <dgm:prSet/>
      <dgm:spPr/>
      <dgm:t>
        <a:bodyPr/>
        <a:lstStyle/>
        <a:p>
          <a:endParaRPr lang="ru-RU"/>
        </a:p>
      </dgm:t>
    </dgm:pt>
    <dgm:pt modelId="{10B8DC0D-65AA-4BC4-8428-5CA84EA0AC03}" type="sibTrans" cxnId="{77465A5F-64C9-45F6-B8BF-F39BC35C5A1C}">
      <dgm:prSet/>
      <dgm:spPr/>
      <dgm:t>
        <a:bodyPr/>
        <a:lstStyle/>
        <a:p>
          <a:endParaRPr lang="ru-RU"/>
        </a:p>
      </dgm:t>
    </dgm:pt>
    <dgm:pt modelId="{AEE4F7C9-1855-4117-8D2B-4AB67BC4B95F}">
      <dgm:prSet phldrT="[Текст]" phldr="1"/>
      <dgm:spPr/>
      <dgm:t>
        <a:bodyPr/>
        <a:lstStyle/>
        <a:p>
          <a:endParaRPr lang="ru-RU"/>
        </a:p>
      </dgm:t>
    </dgm:pt>
    <dgm:pt modelId="{12932059-345B-42EE-B836-CD4E053CBBF7}" type="parTrans" cxnId="{DFAB9CBE-B9AB-4230-8206-9007373B1680}">
      <dgm:prSet/>
      <dgm:spPr/>
      <dgm:t>
        <a:bodyPr/>
        <a:lstStyle/>
        <a:p>
          <a:endParaRPr lang="ru-RU"/>
        </a:p>
      </dgm:t>
    </dgm:pt>
    <dgm:pt modelId="{7A403A78-ECA4-4834-97D0-CCFF8696153B}" type="sibTrans" cxnId="{DFAB9CBE-B9AB-4230-8206-9007373B1680}">
      <dgm:prSet/>
      <dgm:spPr/>
      <dgm:t>
        <a:bodyPr/>
        <a:lstStyle/>
        <a:p>
          <a:endParaRPr lang="ru-RU"/>
        </a:p>
      </dgm:t>
    </dgm:pt>
    <dgm:pt modelId="{96B23B73-88FC-4E41-B9AF-467FFAC5EF09}" type="pres">
      <dgm:prSet presAssocID="{77A1A1A7-E000-48AE-A97D-CA9BC3F06F19}" presName="compositeShape" presStyleCnt="0">
        <dgm:presLayoutVars>
          <dgm:dir/>
          <dgm:resizeHandles/>
        </dgm:presLayoutVars>
      </dgm:prSet>
      <dgm:spPr/>
    </dgm:pt>
    <dgm:pt modelId="{E6241641-3256-4B64-AF7A-5C0C535792CB}" type="pres">
      <dgm:prSet presAssocID="{77A1A1A7-E000-48AE-A97D-CA9BC3F06F19}" presName="pyramid" presStyleLbl="node1" presStyleIdx="0" presStyleCnt="1"/>
      <dgm:spPr/>
    </dgm:pt>
    <dgm:pt modelId="{B4FC7232-4DEB-4B41-BDCE-0EA1C8072191}" type="pres">
      <dgm:prSet presAssocID="{77A1A1A7-E000-48AE-A97D-CA9BC3F06F19}" presName="theList" presStyleCnt="0"/>
      <dgm:spPr/>
    </dgm:pt>
    <dgm:pt modelId="{6E1B4B7C-5282-4DEE-A7D2-505ECEB42135}" type="pres">
      <dgm:prSet presAssocID="{6098220A-34A1-4693-A05B-79C69C374C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4F2F2-93FE-4DCE-B16E-08CBC103A53D}" type="pres">
      <dgm:prSet presAssocID="{6098220A-34A1-4693-A05B-79C69C374C0D}" presName="aSpace" presStyleCnt="0"/>
      <dgm:spPr/>
    </dgm:pt>
    <dgm:pt modelId="{77150ED2-F017-4C6E-AC4B-19E3511586A9}" type="pres">
      <dgm:prSet presAssocID="{C6AA4493-E512-4C03-886E-A5AEF3F1E439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3C500-036E-4C41-A6A1-AE6015010898}" type="pres">
      <dgm:prSet presAssocID="{C6AA4493-E512-4C03-886E-A5AEF3F1E439}" presName="aSpace" presStyleCnt="0"/>
      <dgm:spPr/>
    </dgm:pt>
    <dgm:pt modelId="{5875A2EF-CF13-4FAC-89F7-738526BBEA33}" type="pres">
      <dgm:prSet presAssocID="{AEE4F7C9-1855-4117-8D2B-4AB67BC4B95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439E7-26BD-4A12-9361-4CE4E5C91D05}" type="pres">
      <dgm:prSet presAssocID="{AEE4F7C9-1855-4117-8D2B-4AB67BC4B95F}" presName="aSpace" presStyleCnt="0"/>
      <dgm:spPr/>
    </dgm:pt>
  </dgm:ptLst>
  <dgm:cxnLst>
    <dgm:cxn modelId="{BB8928B3-36B0-4073-A581-119B3283815C}" srcId="{77A1A1A7-E000-48AE-A97D-CA9BC3F06F19}" destId="{6098220A-34A1-4693-A05B-79C69C374C0D}" srcOrd="0" destOrd="0" parTransId="{F8726497-CA5F-4B14-9C4A-50319CAE50A2}" sibTransId="{96C87E38-E43E-4FE3-8DFF-802AC4B4AD6D}"/>
    <dgm:cxn modelId="{CE8CE160-1AE4-4EC3-B9A2-AA2FFF57C598}" type="presOf" srcId="{AEE4F7C9-1855-4117-8D2B-4AB67BC4B95F}" destId="{5875A2EF-CF13-4FAC-89F7-738526BBEA33}" srcOrd="0" destOrd="0" presId="urn:microsoft.com/office/officeart/2005/8/layout/pyramid2"/>
    <dgm:cxn modelId="{DFAB9CBE-B9AB-4230-8206-9007373B1680}" srcId="{77A1A1A7-E000-48AE-A97D-CA9BC3F06F19}" destId="{AEE4F7C9-1855-4117-8D2B-4AB67BC4B95F}" srcOrd="2" destOrd="0" parTransId="{12932059-345B-42EE-B836-CD4E053CBBF7}" sibTransId="{7A403A78-ECA4-4834-97D0-CCFF8696153B}"/>
    <dgm:cxn modelId="{6BD6FC33-22C5-45B8-9CE2-F49EBE01C94B}" type="presOf" srcId="{6098220A-34A1-4693-A05B-79C69C374C0D}" destId="{6E1B4B7C-5282-4DEE-A7D2-505ECEB42135}" srcOrd="0" destOrd="0" presId="urn:microsoft.com/office/officeart/2005/8/layout/pyramid2"/>
    <dgm:cxn modelId="{1C78CBED-65E6-4F01-8D29-983C25BF3130}" type="presOf" srcId="{77A1A1A7-E000-48AE-A97D-CA9BC3F06F19}" destId="{96B23B73-88FC-4E41-B9AF-467FFAC5EF09}" srcOrd="0" destOrd="0" presId="urn:microsoft.com/office/officeart/2005/8/layout/pyramid2"/>
    <dgm:cxn modelId="{BDCD12BE-2001-434A-814E-E7B4AD255E8D}" type="presOf" srcId="{C6AA4493-E512-4C03-886E-A5AEF3F1E439}" destId="{77150ED2-F017-4C6E-AC4B-19E3511586A9}" srcOrd="0" destOrd="0" presId="urn:microsoft.com/office/officeart/2005/8/layout/pyramid2"/>
    <dgm:cxn modelId="{77465A5F-64C9-45F6-B8BF-F39BC35C5A1C}" srcId="{77A1A1A7-E000-48AE-A97D-CA9BC3F06F19}" destId="{C6AA4493-E512-4C03-886E-A5AEF3F1E439}" srcOrd="1" destOrd="0" parTransId="{6ADF090B-0904-4E9F-B3E9-B0361B0E384E}" sibTransId="{10B8DC0D-65AA-4BC4-8428-5CA84EA0AC03}"/>
    <dgm:cxn modelId="{8763A02F-E36D-4370-B465-092B45D0DD3C}" type="presParOf" srcId="{96B23B73-88FC-4E41-B9AF-467FFAC5EF09}" destId="{E6241641-3256-4B64-AF7A-5C0C535792CB}" srcOrd="0" destOrd="0" presId="urn:microsoft.com/office/officeart/2005/8/layout/pyramid2"/>
    <dgm:cxn modelId="{B43E560C-DE92-4A72-B6EA-FBE5943BE30F}" type="presParOf" srcId="{96B23B73-88FC-4E41-B9AF-467FFAC5EF09}" destId="{B4FC7232-4DEB-4B41-BDCE-0EA1C8072191}" srcOrd="1" destOrd="0" presId="urn:microsoft.com/office/officeart/2005/8/layout/pyramid2"/>
    <dgm:cxn modelId="{D5635DC5-A763-4065-AD82-9B75FEDB08A6}" type="presParOf" srcId="{B4FC7232-4DEB-4B41-BDCE-0EA1C8072191}" destId="{6E1B4B7C-5282-4DEE-A7D2-505ECEB42135}" srcOrd="0" destOrd="0" presId="urn:microsoft.com/office/officeart/2005/8/layout/pyramid2"/>
    <dgm:cxn modelId="{FF9BDB8D-0074-4B7E-AA8E-8790397A1DF3}" type="presParOf" srcId="{B4FC7232-4DEB-4B41-BDCE-0EA1C8072191}" destId="{D814F2F2-93FE-4DCE-B16E-08CBC103A53D}" srcOrd="1" destOrd="0" presId="urn:microsoft.com/office/officeart/2005/8/layout/pyramid2"/>
    <dgm:cxn modelId="{E61D1BAC-C08F-4D37-829F-CD832A74FBF3}" type="presParOf" srcId="{B4FC7232-4DEB-4B41-BDCE-0EA1C8072191}" destId="{77150ED2-F017-4C6E-AC4B-19E3511586A9}" srcOrd="2" destOrd="0" presId="urn:microsoft.com/office/officeart/2005/8/layout/pyramid2"/>
    <dgm:cxn modelId="{7A61EEBE-0628-411B-82FD-95EE5D431A5B}" type="presParOf" srcId="{B4FC7232-4DEB-4B41-BDCE-0EA1C8072191}" destId="{6AE3C500-036E-4C41-A6A1-AE6015010898}" srcOrd="3" destOrd="0" presId="urn:microsoft.com/office/officeart/2005/8/layout/pyramid2"/>
    <dgm:cxn modelId="{71695926-C53C-4F05-BC97-5D00A36617ED}" type="presParOf" srcId="{B4FC7232-4DEB-4B41-BDCE-0EA1C8072191}" destId="{5875A2EF-CF13-4FAC-89F7-738526BBEA33}" srcOrd="4" destOrd="0" presId="urn:microsoft.com/office/officeart/2005/8/layout/pyramid2"/>
    <dgm:cxn modelId="{2C1ACBBF-6779-4850-BFE1-3BD1682EFE56}" type="presParOf" srcId="{B4FC7232-4DEB-4B41-BDCE-0EA1C8072191}" destId="{394439E7-26BD-4A12-9361-4CE4E5C91D0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47A0B4-1A79-4331-8FFF-E237DC4BBB6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B6333A6-567B-47B7-941D-5D19F315222A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EF5774B3-EC5E-41BF-B0CD-1C977F6CD6E3}" type="parTrans" cxnId="{FD50F0DE-DA54-424F-933C-7D09E97928AA}">
      <dgm:prSet/>
      <dgm:spPr/>
      <dgm:t>
        <a:bodyPr/>
        <a:lstStyle/>
        <a:p>
          <a:endParaRPr lang="ru-RU"/>
        </a:p>
      </dgm:t>
    </dgm:pt>
    <dgm:pt modelId="{4C7959CA-A73C-4083-841B-B5617D6133C2}" type="sibTrans" cxnId="{FD50F0DE-DA54-424F-933C-7D09E97928AA}">
      <dgm:prSet/>
      <dgm:spPr/>
      <dgm:t>
        <a:bodyPr/>
        <a:lstStyle/>
        <a:p>
          <a:endParaRPr lang="ru-RU"/>
        </a:p>
      </dgm:t>
    </dgm:pt>
    <dgm:pt modelId="{4E8D733F-A7CA-4B88-B96B-F2D9F2B34434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gm:t>
    </dgm:pt>
    <dgm:pt modelId="{86C82DFC-0166-4512-82C8-090C2BBF379E}" type="parTrans" cxnId="{5F69F008-46E4-44E8-B699-1AE8D640364E}">
      <dgm:prSet/>
      <dgm:spPr/>
      <dgm:t>
        <a:bodyPr/>
        <a:lstStyle/>
        <a:p>
          <a:endParaRPr lang="ru-RU"/>
        </a:p>
      </dgm:t>
    </dgm:pt>
    <dgm:pt modelId="{800AAABE-9802-4D19-A0C0-8EF30329802F}" type="sibTrans" cxnId="{5F69F008-46E4-44E8-B699-1AE8D640364E}">
      <dgm:prSet/>
      <dgm:spPr/>
      <dgm:t>
        <a:bodyPr/>
        <a:lstStyle/>
        <a:p>
          <a:endParaRPr lang="ru-RU"/>
        </a:p>
      </dgm:t>
    </dgm:pt>
    <dgm:pt modelId="{A1F3A8E4-E4D7-46AB-9673-7D5138CFE1C0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gm:t>
    </dgm:pt>
    <dgm:pt modelId="{F931F999-9BDC-4EC4-A585-CD3BE7EA28E5}" type="parTrans" cxnId="{D22692EC-2D0F-4C92-83C3-A923042E1B5F}">
      <dgm:prSet/>
      <dgm:spPr/>
      <dgm:t>
        <a:bodyPr/>
        <a:lstStyle/>
        <a:p>
          <a:endParaRPr lang="ru-RU"/>
        </a:p>
      </dgm:t>
    </dgm:pt>
    <dgm:pt modelId="{9F4ED1F1-0D2C-4F9A-9177-CC50D920A671}" type="sibTrans" cxnId="{D22692EC-2D0F-4C92-83C3-A923042E1B5F}">
      <dgm:prSet/>
      <dgm:spPr/>
      <dgm:t>
        <a:bodyPr/>
        <a:lstStyle/>
        <a:p>
          <a:endParaRPr lang="ru-RU"/>
        </a:p>
      </dgm:t>
    </dgm:pt>
    <dgm:pt modelId="{0F9165F7-6B82-4BAA-8E37-D17CB1258A1D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dirty="0"/>
        </a:p>
      </dgm:t>
    </dgm:pt>
    <dgm:pt modelId="{881E6DBD-62F9-4084-84B6-6A323BC89526}" type="parTrans" cxnId="{50E344D8-C24F-4FB3-BC64-B4BC520919B8}">
      <dgm:prSet/>
      <dgm:spPr/>
      <dgm:t>
        <a:bodyPr/>
        <a:lstStyle/>
        <a:p>
          <a:endParaRPr lang="ru-RU"/>
        </a:p>
      </dgm:t>
    </dgm:pt>
    <dgm:pt modelId="{9BCF1231-F05B-47BD-9C5C-DFC8B04ABBD5}" type="sibTrans" cxnId="{50E344D8-C24F-4FB3-BC64-B4BC520919B8}">
      <dgm:prSet/>
      <dgm:spPr/>
      <dgm:t>
        <a:bodyPr/>
        <a:lstStyle/>
        <a:p>
          <a:endParaRPr lang="ru-RU"/>
        </a:p>
      </dgm:t>
    </dgm:pt>
    <dgm:pt modelId="{7675B9BF-A96A-4D33-937A-35BBE2F95153}" type="pres">
      <dgm:prSet presAssocID="{5E47A0B4-1A79-4331-8FFF-E237DC4BBB6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93F330-B8E0-4CD2-8A52-10473047B8FA}" type="pres">
      <dgm:prSet presAssocID="{A1F3A8E4-E4D7-46AB-9673-7D5138CFE1C0}" presName="parentLin" presStyleCnt="0"/>
      <dgm:spPr/>
    </dgm:pt>
    <dgm:pt modelId="{F498EAB4-51D1-4640-B99C-C2A6FA4F7CC3}" type="pres">
      <dgm:prSet presAssocID="{A1F3A8E4-E4D7-46AB-9673-7D5138CFE1C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6DD110E-DBD2-49E4-AD2F-D25AED8ECBF4}" type="pres">
      <dgm:prSet presAssocID="{A1F3A8E4-E4D7-46AB-9673-7D5138CFE1C0}" presName="parentText" presStyleLbl="node1" presStyleIdx="0" presStyleCnt="4" custLinFactNeighborX="-5173" custLinFactNeighborY="58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A9D18-5391-4456-99F3-643B4FFFA5C9}" type="pres">
      <dgm:prSet presAssocID="{A1F3A8E4-E4D7-46AB-9673-7D5138CFE1C0}" presName="negativeSpace" presStyleCnt="0"/>
      <dgm:spPr/>
    </dgm:pt>
    <dgm:pt modelId="{61F2C9BC-0914-452E-A1AA-AB4A0CF63B2A}" type="pres">
      <dgm:prSet presAssocID="{A1F3A8E4-E4D7-46AB-9673-7D5138CFE1C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4B4E2-9BDF-4FDC-A3F7-6B82833A1540}" type="pres">
      <dgm:prSet presAssocID="{9F4ED1F1-0D2C-4F9A-9177-CC50D920A671}" presName="spaceBetweenRectangles" presStyleCnt="0"/>
      <dgm:spPr/>
    </dgm:pt>
    <dgm:pt modelId="{02878064-F181-46AE-8E3A-2CC95B6BB308}" type="pres">
      <dgm:prSet presAssocID="{4E8D733F-A7CA-4B88-B96B-F2D9F2B34434}" presName="parentLin" presStyleCnt="0"/>
      <dgm:spPr/>
    </dgm:pt>
    <dgm:pt modelId="{6790408C-1DFB-455E-B425-52A432005FA1}" type="pres">
      <dgm:prSet presAssocID="{4E8D733F-A7CA-4B88-B96B-F2D9F2B3443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315DDA4-0AE4-4D67-8B22-84C7E32FE0F0}" type="pres">
      <dgm:prSet presAssocID="{4E8D733F-A7CA-4B88-B96B-F2D9F2B34434}" presName="parentText" presStyleLbl="node1" presStyleIdx="1" presStyleCnt="4" custLinFactNeighborX="-2913" custLinFactNeighborY="-345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1109F-47D4-45DF-A368-E0BB60A09CCE}" type="pres">
      <dgm:prSet presAssocID="{4E8D733F-A7CA-4B88-B96B-F2D9F2B34434}" presName="negativeSpace" presStyleCnt="0"/>
      <dgm:spPr/>
    </dgm:pt>
    <dgm:pt modelId="{32651277-C1AC-42A4-87DA-C569EF88D4FE}" type="pres">
      <dgm:prSet presAssocID="{4E8D733F-A7CA-4B88-B96B-F2D9F2B34434}" presName="childText" presStyleLbl="conFgAcc1" presStyleIdx="1" presStyleCnt="4" custLinFactY="-44973" custLinFactNeighborX="-573" custLinFactNeighborY="-100000">
        <dgm:presLayoutVars>
          <dgm:bulletEnabled val="1"/>
        </dgm:presLayoutVars>
      </dgm:prSet>
      <dgm:spPr/>
    </dgm:pt>
    <dgm:pt modelId="{D5562563-676D-499A-B1C4-6FCCE2A0B9F6}" type="pres">
      <dgm:prSet presAssocID="{800AAABE-9802-4D19-A0C0-8EF30329802F}" presName="spaceBetweenRectangles" presStyleCnt="0"/>
      <dgm:spPr/>
    </dgm:pt>
    <dgm:pt modelId="{387C158A-14A4-44F8-91F8-6DE2EACDFEF2}" type="pres">
      <dgm:prSet presAssocID="{FB6333A6-567B-47B7-941D-5D19F315222A}" presName="parentLin" presStyleCnt="0"/>
      <dgm:spPr/>
    </dgm:pt>
    <dgm:pt modelId="{CDFE531B-648E-4286-AAC5-AD2D78EE25A0}" type="pres">
      <dgm:prSet presAssocID="{FB6333A6-567B-47B7-941D-5D19F315222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C498548A-D921-4EE1-A4C0-EED49F20A3FA}" type="pres">
      <dgm:prSet presAssocID="{FB6333A6-567B-47B7-941D-5D19F315222A}" presName="parentText" presStyleLbl="node1" presStyleIdx="2" presStyleCnt="4" custLinFactNeighborX="-2913" custLinFactNeighborY="469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63010-E98B-4C51-AFA2-AFE97D224220}" type="pres">
      <dgm:prSet presAssocID="{FB6333A6-567B-47B7-941D-5D19F315222A}" presName="negativeSpace" presStyleCnt="0"/>
      <dgm:spPr/>
    </dgm:pt>
    <dgm:pt modelId="{79A11B03-D853-4778-B64B-F67BF93F00FA}" type="pres">
      <dgm:prSet presAssocID="{FB6333A6-567B-47B7-941D-5D19F315222A}" presName="childText" presStyleLbl="conFgAcc1" presStyleIdx="2" presStyleCnt="4" custLinFactY="26069" custLinFactNeighborY="100000">
        <dgm:presLayoutVars>
          <dgm:bulletEnabled val="1"/>
        </dgm:presLayoutVars>
      </dgm:prSet>
      <dgm:spPr/>
    </dgm:pt>
    <dgm:pt modelId="{54A9915E-06F3-4A00-A353-9562932ADAEA}" type="pres">
      <dgm:prSet presAssocID="{4C7959CA-A73C-4083-841B-B5617D6133C2}" presName="spaceBetweenRectangles" presStyleCnt="0"/>
      <dgm:spPr/>
    </dgm:pt>
    <dgm:pt modelId="{1BB64DC1-E412-440E-AADE-0E8F98176431}" type="pres">
      <dgm:prSet presAssocID="{0F9165F7-6B82-4BAA-8E37-D17CB1258A1D}" presName="parentLin" presStyleCnt="0"/>
      <dgm:spPr/>
    </dgm:pt>
    <dgm:pt modelId="{51332851-6D7F-457F-80F8-3EA5AFCB1462}" type="pres">
      <dgm:prSet presAssocID="{0F9165F7-6B82-4BAA-8E37-D17CB1258A1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464FF72-8852-4933-A27D-EDC75898553D}" type="pres">
      <dgm:prSet presAssocID="{0F9165F7-6B82-4BAA-8E37-D17CB1258A1D}" presName="parentText" presStyleLbl="node1" presStyleIdx="3" presStyleCnt="4" custLinFactNeighborX="-5173" custLinFactNeighborY="152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A5EDB-546C-4526-B5FD-BDE53F887980}" type="pres">
      <dgm:prSet presAssocID="{0F9165F7-6B82-4BAA-8E37-D17CB1258A1D}" presName="negativeSpace" presStyleCnt="0"/>
      <dgm:spPr/>
    </dgm:pt>
    <dgm:pt modelId="{39858CCF-A7B9-4C91-B93B-EF2027A24ABF}" type="pres">
      <dgm:prSet presAssocID="{0F9165F7-6B82-4BAA-8E37-D17CB1258A1D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2692EC-2D0F-4C92-83C3-A923042E1B5F}" srcId="{5E47A0B4-1A79-4331-8FFF-E237DC4BBB62}" destId="{A1F3A8E4-E4D7-46AB-9673-7D5138CFE1C0}" srcOrd="0" destOrd="0" parTransId="{F931F999-9BDC-4EC4-A585-CD3BE7EA28E5}" sibTransId="{9F4ED1F1-0D2C-4F9A-9177-CC50D920A671}"/>
    <dgm:cxn modelId="{317017A9-A339-41D3-9962-7A575A5CB02B}" type="presOf" srcId="{4E8D733F-A7CA-4B88-B96B-F2D9F2B34434}" destId="{6790408C-1DFB-455E-B425-52A432005FA1}" srcOrd="0" destOrd="0" presId="urn:microsoft.com/office/officeart/2005/8/layout/list1"/>
    <dgm:cxn modelId="{88120A74-8D9A-44B0-AD09-320DA507624B}" type="presOf" srcId="{0F9165F7-6B82-4BAA-8E37-D17CB1258A1D}" destId="{2464FF72-8852-4933-A27D-EDC75898553D}" srcOrd="1" destOrd="0" presId="urn:microsoft.com/office/officeart/2005/8/layout/list1"/>
    <dgm:cxn modelId="{470405C1-9A68-4757-8330-6BFDA2194FF6}" type="presOf" srcId="{5E47A0B4-1A79-4331-8FFF-E237DC4BBB62}" destId="{7675B9BF-A96A-4D33-937A-35BBE2F95153}" srcOrd="0" destOrd="0" presId="urn:microsoft.com/office/officeart/2005/8/layout/list1"/>
    <dgm:cxn modelId="{E6D8F279-85EF-42B4-B9A7-934ED0726E70}" type="presOf" srcId="{4E8D733F-A7CA-4B88-B96B-F2D9F2B34434}" destId="{F315DDA4-0AE4-4D67-8B22-84C7E32FE0F0}" srcOrd="1" destOrd="0" presId="urn:microsoft.com/office/officeart/2005/8/layout/list1"/>
    <dgm:cxn modelId="{CB8FF149-86B0-4F65-AFBB-AB614EDF0E75}" type="presOf" srcId="{FB6333A6-567B-47B7-941D-5D19F315222A}" destId="{CDFE531B-648E-4286-AAC5-AD2D78EE25A0}" srcOrd="0" destOrd="0" presId="urn:microsoft.com/office/officeart/2005/8/layout/list1"/>
    <dgm:cxn modelId="{421EFF40-8DEF-43FC-BD4A-36417C7CEFA2}" type="presOf" srcId="{A1F3A8E4-E4D7-46AB-9673-7D5138CFE1C0}" destId="{C6DD110E-DBD2-49E4-AD2F-D25AED8ECBF4}" srcOrd="1" destOrd="0" presId="urn:microsoft.com/office/officeart/2005/8/layout/list1"/>
    <dgm:cxn modelId="{F8911157-DE40-4BE8-86B3-CFDE4E6F79DD}" type="presOf" srcId="{A1F3A8E4-E4D7-46AB-9673-7D5138CFE1C0}" destId="{F498EAB4-51D1-4640-B99C-C2A6FA4F7CC3}" srcOrd="0" destOrd="0" presId="urn:microsoft.com/office/officeart/2005/8/layout/list1"/>
    <dgm:cxn modelId="{50E344D8-C24F-4FB3-BC64-B4BC520919B8}" srcId="{5E47A0B4-1A79-4331-8FFF-E237DC4BBB62}" destId="{0F9165F7-6B82-4BAA-8E37-D17CB1258A1D}" srcOrd="3" destOrd="0" parTransId="{881E6DBD-62F9-4084-84B6-6A323BC89526}" sibTransId="{9BCF1231-F05B-47BD-9C5C-DFC8B04ABBD5}"/>
    <dgm:cxn modelId="{6AAD9BE8-D2DC-42CE-911A-A487CC1D3F24}" type="presOf" srcId="{FB6333A6-567B-47B7-941D-5D19F315222A}" destId="{C498548A-D921-4EE1-A4C0-EED49F20A3FA}" srcOrd="1" destOrd="0" presId="urn:microsoft.com/office/officeart/2005/8/layout/list1"/>
    <dgm:cxn modelId="{FD50F0DE-DA54-424F-933C-7D09E97928AA}" srcId="{5E47A0B4-1A79-4331-8FFF-E237DC4BBB62}" destId="{FB6333A6-567B-47B7-941D-5D19F315222A}" srcOrd="2" destOrd="0" parTransId="{EF5774B3-EC5E-41BF-B0CD-1C977F6CD6E3}" sibTransId="{4C7959CA-A73C-4083-841B-B5617D6133C2}"/>
    <dgm:cxn modelId="{C9EA204C-0223-4FA4-B6A4-F17E497AD2C5}" type="presOf" srcId="{0F9165F7-6B82-4BAA-8E37-D17CB1258A1D}" destId="{51332851-6D7F-457F-80F8-3EA5AFCB1462}" srcOrd="0" destOrd="0" presId="urn:microsoft.com/office/officeart/2005/8/layout/list1"/>
    <dgm:cxn modelId="{5F69F008-46E4-44E8-B699-1AE8D640364E}" srcId="{5E47A0B4-1A79-4331-8FFF-E237DC4BBB62}" destId="{4E8D733F-A7CA-4B88-B96B-F2D9F2B34434}" srcOrd="1" destOrd="0" parTransId="{86C82DFC-0166-4512-82C8-090C2BBF379E}" sibTransId="{800AAABE-9802-4D19-A0C0-8EF30329802F}"/>
    <dgm:cxn modelId="{B0A7F1B5-C972-4209-8C3E-8DE4E5F972D9}" type="presParOf" srcId="{7675B9BF-A96A-4D33-937A-35BBE2F95153}" destId="{A493F330-B8E0-4CD2-8A52-10473047B8FA}" srcOrd="0" destOrd="0" presId="urn:microsoft.com/office/officeart/2005/8/layout/list1"/>
    <dgm:cxn modelId="{3BA37ADE-6A1A-4F57-83AE-EB637BF1FEB9}" type="presParOf" srcId="{A493F330-B8E0-4CD2-8A52-10473047B8FA}" destId="{F498EAB4-51D1-4640-B99C-C2A6FA4F7CC3}" srcOrd="0" destOrd="0" presId="urn:microsoft.com/office/officeart/2005/8/layout/list1"/>
    <dgm:cxn modelId="{72B5084E-AE7D-417E-AFD2-0A3883F0721E}" type="presParOf" srcId="{A493F330-B8E0-4CD2-8A52-10473047B8FA}" destId="{C6DD110E-DBD2-49E4-AD2F-D25AED8ECBF4}" srcOrd="1" destOrd="0" presId="urn:microsoft.com/office/officeart/2005/8/layout/list1"/>
    <dgm:cxn modelId="{133C3D62-1022-4100-AEBA-63832492328D}" type="presParOf" srcId="{7675B9BF-A96A-4D33-937A-35BBE2F95153}" destId="{5F5A9D18-5391-4456-99F3-643B4FFFA5C9}" srcOrd="1" destOrd="0" presId="urn:microsoft.com/office/officeart/2005/8/layout/list1"/>
    <dgm:cxn modelId="{F9D04C86-8210-4457-B642-6A21DDE60CD0}" type="presParOf" srcId="{7675B9BF-A96A-4D33-937A-35BBE2F95153}" destId="{61F2C9BC-0914-452E-A1AA-AB4A0CF63B2A}" srcOrd="2" destOrd="0" presId="urn:microsoft.com/office/officeart/2005/8/layout/list1"/>
    <dgm:cxn modelId="{2C6BE5BF-6B5F-44C6-AB11-586D9EAFC03B}" type="presParOf" srcId="{7675B9BF-A96A-4D33-937A-35BBE2F95153}" destId="{C624B4E2-9BDF-4FDC-A3F7-6B82833A1540}" srcOrd="3" destOrd="0" presId="urn:microsoft.com/office/officeart/2005/8/layout/list1"/>
    <dgm:cxn modelId="{335F4E97-21A1-4E06-9308-F83EF6E93E9B}" type="presParOf" srcId="{7675B9BF-A96A-4D33-937A-35BBE2F95153}" destId="{02878064-F181-46AE-8E3A-2CC95B6BB308}" srcOrd="4" destOrd="0" presId="urn:microsoft.com/office/officeart/2005/8/layout/list1"/>
    <dgm:cxn modelId="{B23D2339-411A-4854-8585-89791760081C}" type="presParOf" srcId="{02878064-F181-46AE-8E3A-2CC95B6BB308}" destId="{6790408C-1DFB-455E-B425-52A432005FA1}" srcOrd="0" destOrd="0" presId="urn:microsoft.com/office/officeart/2005/8/layout/list1"/>
    <dgm:cxn modelId="{84AB3EBF-46BA-441F-83DB-C360F31BEC57}" type="presParOf" srcId="{02878064-F181-46AE-8E3A-2CC95B6BB308}" destId="{F315DDA4-0AE4-4D67-8B22-84C7E32FE0F0}" srcOrd="1" destOrd="0" presId="urn:microsoft.com/office/officeart/2005/8/layout/list1"/>
    <dgm:cxn modelId="{0A6A83F0-245E-4D3E-986B-09D72207ED05}" type="presParOf" srcId="{7675B9BF-A96A-4D33-937A-35BBE2F95153}" destId="{69A1109F-47D4-45DF-A368-E0BB60A09CCE}" srcOrd="5" destOrd="0" presId="urn:microsoft.com/office/officeart/2005/8/layout/list1"/>
    <dgm:cxn modelId="{67C5F8CF-0427-4725-8E1B-79E45ADBE80F}" type="presParOf" srcId="{7675B9BF-A96A-4D33-937A-35BBE2F95153}" destId="{32651277-C1AC-42A4-87DA-C569EF88D4FE}" srcOrd="6" destOrd="0" presId="urn:microsoft.com/office/officeart/2005/8/layout/list1"/>
    <dgm:cxn modelId="{872F4498-6940-42BF-8363-DDDDB667A38B}" type="presParOf" srcId="{7675B9BF-A96A-4D33-937A-35BBE2F95153}" destId="{D5562563-676D-499A-B1C4-6FCCE2A0B9F6}" srcOrd="7" destOrd="0" presId="urn:microsoft.com/office/officeart/2005/8/layout/list1"/>
    <dgm:cxn modelId="{98154145-3032-4A59-8FDA-A3106FB151AE}" type="presParOf" srcId="{7675B9BF-A96A-4D33-937A-35BBE2F95153}" destId="{387C158A-14A4-44F8-91F8-6DE2EACDFEF2}" srcOrd="8" destOrd="0" presId="urn:microsoft.com/office/officeart/2005/8/layout/list1"/>
    <dgm:cxn modelId="{374F9DAC-BA19-4C83-A6F5-C5A5F5E11FD4}" type="presParOf" srcId="{387C158A-14A4-44F8-91F8-6DE2EACDFEF2}" destId="{CDFE531B-648E-4286-AAC5-AD2D78EE25A0}" srcOrd="0" destOrd="0" presId="urn:microsoft.com/office/officeart/2005/8/layout/list1"/>
    <dgm:cxn modelId="{138BDA1D-49C5-444F-AB94-60C8F1FE4600}" type="presParOf" srcId="{387C158A-14A4-44F8-91F8-6DE2EACDFEF2}" destId="{C498548A-D921-4EE1-A4C0-EED49F20A3FA}" srcOrd="1" destOrd="0" presId="urn:microsoft.com/office/officeart/2005/8/layout/list1"/>
    <dgm:cxn modelId="{3D29D1C7-9D65-4EA7-AFE8-2DD7D4F5E06E}" type="presParOf" srcId="{7675B9BF-A96A-4D33-937A-35BBE2F95153}" destId="{B9563010-E98B-4C51-AFA2-AFE97D224220}" srcOrd="9" destOrd="0" presId="urn:microsoft.com/office/officeart/2005/8/layout/list1"/>
    <dgm:cxn modelId="{3CE825B0-9457-4BAC-BE12-09B26E5C11F5}" type="presParOf" srcId="{7675B9BF-A96A-4D33-937A-35BBE2F95153}" destId="{79A11B03-D853-4778-B64B-F67BF93F00FA}" srcOrd="10" destOrd="0" presId="urn:microsoft.com/office/officeart/2005/8/layout/list1"/>
    <dgm:cxn modelId="{5998DEDB-69B5-4871-A7AE-C5F76BC1B1E3}" type="presParOf" srcId="{7675B9BF-A96A-4D33-937A-35BBE2F95153}" destId="{54A9915E-06F3-4A00-A353-9562932ADAEA}" srcOrd="11" destOrd="0" presId="urn:microsoft.com/office/officeart/2005/8/layout/list1"/>
    <dgm:cxn modelId="{D99BD4FC-C45C-4EFF-82DF-B852C747D122}" type="presParOf" srcId="{7675B9BF-A96A-4D33-937A-35BBE2F95153}" destId="{1BB64DC1-E412-440E-AADE-0E8F98176431}" srcOrd="12" destOrd="0" presId="urn:microsoft.com/office/officeart/2005/8/layout/list1"/>
    <dgm:cxn modelId="{4E3A9153-05A8-4A91-9B2B-CA8F843A9BB3}" type="presParOf" srcId="{1BB64DC1-E412-440E-AADE-0E8F98176431}" destId="{51332851-6D7F-457F-80F8-3EA5AFCB1462}" srcOrd="0" destOrd="0" presId="urn:microsoft.com/office/officeart/2005/8/layout/list1"/>
    <dgm:cxn modelId="{1DA9FC48-19A2-47F9-9E1F-31765BF72E29}" type="presParOf" srcId="{1BB64DC1-E412-440E-AADE-0E8F98176431}" destId="{2464FF72-8852-4933-A27D-EDC75898553D}" srcOrd="1" destOrd="0" presId="urn:microsoft.com/office/officeart/2005/8/layout/list1"/>
    <dgm:cxn modelId="{10AD4D9A-0110-4406-9774-BFD2EC3EF5F2}" type="presParOf" srcId="{7675B9BF-A96A-4D33-937A-35BBE2F95153}" destId="{080A5EDB-546C-4526-B5FD-BDE53F887980}" srcOrd="13" destOrd="0" presId="urn:microsoft.com/office/officeart/2005/8/layout/list1"/>
    <dgm:cxn modelId="{B2F96EC2-5D30-49E8-B266-A474A4AC19B7}" type="presParOf" srcId="{7675B9BF-A96A-4D33-937A-35BBE2F95153}" destId="{39858CCF-A7B9-4C91-B93B-EF2027A24AB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F3FDB6-E3D7-4114-909B-CE483B9F39A1}">
      <dsp:nvSpPr>
        <dsp:cNvPr id="0" name=""/>
        <dsp:cNvSpPr/>
      </dsp:nvSpPr>
      <dsp:spPr>
        <a:xfrm>
          <a:off x="-216018" y="246636"/>
          <a:ext cx="6670379" cy="445009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4BADF7-13E1-4C7B-BFD9-01C8800019B4}">
      <dsp:nvSpPr>
        <dsp:cNvPr id="0" name=""/>
        <dsp:cNvSpPr/>
      </dsp:nvSpPr>
      <dsp:spPr>
        <a:xfrm>
          <a:off x="2780118" y="199198"/>
          <a:ext cx="5191776" cy="46085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99198"/>
        <a:ext cx="5191776" cy="1382558"/>
      </dsp:txXfrm>
    </dsp:sp>
    <dsp:sp modelId="{6A264751-7808-4D2A-9932-ADB93B701B22}">
      <dsp:nvSpPr>
        <dsp:cNvPr id="0" name=""/>
        <dsp:cNvSpPr/>
      </dsp:nvSpPr>
      <dsp:spPr>
        <a:xfrm>
          <a:off x="786813" y="1588876"/>
          <a:ext cx="3986610" cy="289255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153123"/>
            <a:satOff val="-2196"/>
            <a:lumOff val="1280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0ABE85-82C5-4F74-AF68-513CE86E9A29}">
      <dsp:nvSpPr>
        <dsp:cNvPr id="0" name=""/>
        <dsp:cNvSpPr/>
      </dsp:nvSpPr>
      <dsp:spPr>
        <a:xfrm>
          <a:off x="2780118" y="1276393"/>
          <a:ext cx="5191776" cy="35175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53123"/>
              <a:satOff val="-2196"/>
              <a:lumOff val="128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kern="120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276393"/>
        <a:ext cx="5191776" cy="1623472"/>
      </dsp:txXfrm>
    </dsp:sp>
    <dsp:sp modelId="{45930A8B-67AB-40E2-BA1C-582E632A2B74}">
      <dsp:nvSpPr>
        <dsp:cNvPr id="0" name=""/>
        <dsp:cNvSpPr/>
      </dsp:nvSpPr>
      <dsp:spPr>
        <a:xfrm>
          <a:off x="2112605" y="2923903"/>
          <a:ext cx="1335026" cy="133502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0FCEA1-4F51-48D7-953D-8FCEFF2B21DF}">
      <dsp:nvSpPr>
        <dsp:cNvPr id="0" name=""/>
        <dsp:cNvSpPr/>
      </dsp:nvSpPr>
      <dsp:spPr>
        <a:xfrm>
          <a:off x="2780118" y="2629443"/>
          <a:ext cx="5191776" cy="19239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2629443"/>
        <a:ext cx="5191776" cy="192394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25F579A-14FD-4822-9F1E-141AA55290DE}">
      <dsp:nvSpPr>
        <dsp:cNvPr id="0" name=""/>
        <dsp:cNvSpPr/>
      </dsp:nvSpPr>
      <dsp:spPr>
        <a:xfrm>
          <a:off x="645837" y="0"/>
          <a:ext cx="7319491" cy="4645997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361A19-E6A2-4147-8FF1-7B9403FA462F}">
      <dsp:nvSpPr>
        <dsp:cNvPr id="0" name=""/>
        <dsp:cNvSpPr/>
      </dsp:nvSpPr>
      <dsp:spPr>
        <a:xfrm>
          <a:off x="81841" y="0"/>
          <a:ext cx="4236625" cy="464599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 составляет: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среднего размера родительской платы, утвержденной постановлением Кабинета министров РТ (средний размер родительской платы составляет)</a:t>
          </a:r>
        </a:p>
        <a:p>
          <a:pPr lvl="0" algn="l" defTabSz="577850">
            <a:spcBef>
              <a:spcPct val="0"/>
            </a:spcBef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2019год                                       2020год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1848 руб.- от 3 до 7лет   1855 руб. – от 3 до 7 лет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2030 руб.- от 1 до 3 лет  2037 руб. - </a:t>
          </a:r>
          <a:r>
            <a:rPr lang="ru-RU" sz="11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2 </a:t>
          </a:r>
          <a:r>
            <a:rPr lang="ru-RU" sz="11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мес</a:t>
          </a:r>
          <a:r>
            <a:rPr lang="ru-RU" sz="11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до 3 лет</a:t>
          </a:r>
          <a:endParaRPr lang="ru-RU" sz="1100" kern="12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81841" y="0"/>
        <a:ext cx="4236625" cy="4645997"/>
      </dsp:txXfrm>
    </dsp:sp>
    <dsp:sp modelId="{77EA749A-B69B-46FD-8281-978886B736B0}">
      <dsp:nvSpPr>
        <dsp:cNvPr id="0" name=""/>
        <dsp:cNvSpPr/>
      </dsp:nvSpPr>
      <dsp:spPr>
        <a:xfrm>
          <a:off x="4551094" y="0"/>
          <a:ext cx="4004189" cy="4645997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51094" y="0"/>
        <a:ext cx="4004189" cy="464599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F2C9BC-0914-452E-A1AA-AB4A0CF63B2A}">
      <dsp:nvSpPr>
        <dsp:cNvPr id="0" name=""/>
        <dsp:cNvSpPr/>
      </dsp:nvSpPr>
      <dsp:spPr>
        <a:xfrm>
          <a:off x="0" y="500937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D110E-DBD2-49E4-AD2F-D25AED8ECBF4}">
      <dsp:nvSpPr>
        <dsp:cNvPr id="0" name=""/>
        <dsp:cNvSpPr/>
      </dsp:nvSpPr>
      <dsp:spPr>
        <a:xfrm>
          <a:off x="351657" y="135887"/>
          <a:ext cx="5191776" cy="826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sp:txBody>
      <dsp:txXfrm>
        <a:off x="351657" y="135887"/>
        <a:ext cx="5191776" cy="826560"/>
      </dsp:txXfrm>
    </dsp:sp>
    <dsp:sp modelId="{32651277-C1AC-42A4-87DA-C569EF88D4FE}">
      <dsp:nvSpPr>
        <dsp:cNvPr id="0" name=""/>
        <dsp:cNvSpPr/>
      </dsp:nvSpPr>
      <dsp:spPr>
        <a:xfrm>
          <a:off x="0" y="130248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15DDA4-0AE4-4D67-8B22-84C7E32FE0F0}">
      <dsp:nvSpPr>
        <dsp:cNvPr id="0" name=""/>
        <dsp:cNvSpPr/>
      </dsp:nvSpPr>
      <dsp:spPr>
        <a:xfrm>
          <a:off x="360038" y="1071987"/>
          <a:ext cx="5191776" cy="82656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sp:txBody>
      <dsp:txXfrm>
        <a:off x="360038" y="1071987"/>
        <a:ext cx="5191776" cy="826560"/>
      </dsp:txXfrm>
    </dsp:sp>
    <dsp:sp modelId="{79A11B03-D853-4778-B64B-F67BF93F00FA}">
      <dsp:nvSpPr>
        <dsp:cNvPr id="0" name=""/>
        <dsp:cNvSpPr/>
      </dsp:nvSpPr>
      <dsp:spPr>
        <a:xfrm>
          <a:off x="0" y="3376240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8548A-D921-4EE1-A4C0-EED49F20A3FA}">
      <dsp:nvSpPr>
        <dsp:cNvPr id="0" name=""/>
        <dsp:cNvSpPr/>
      </dsp:nvSpPr>
      <dsp:spPr>
        <a:xfrm>
          <a:off x="360038" y="3016202"/>
          <a:ext cx="5191776" cy="82656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360038" y="3016202"/>
        <a:ext cx="5191776" cy="826560"/>
      </dsp:txXfrm>
    </dsp:sp>
    <dsp:sp modelId="{39858CCF-A7B9-4C91-B93B-EF2027A24ABF}">
      <dsp:nvSpPr>
        <dsp:cNvPr id="0" name=""/>
        <dsp:cNvSpPr/>
      </dsp:nvSpPr>
      <dsp:spPr>
        <a:xfrm>
          <a:off x="0" y="431117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4FF72-8852-4933-A27D-EDC75898553D}">
      <dsp:nvSpPr>
        <dsp:cNvPr id="0" name=""/>
        <dsp:cNvSpPr/>
      </dsp:nvSpPr>
      <dsp:spPr>
        <a:xfrm>
          <a:off x="351657" y="4024312"/>
          <a:ext cx="5191776" cy="8265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kern="1200" dirty="0"/>
        </a:p>
      </dsp:txBody>
      <dsp:txXfrm>
        <a:off x="351657" y="4024312"/>
        <a:ext cx="5191776" cy="826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перемещения страницы щёлкните мышью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ru-RU" sz="2000" spc="-1" strike="noStrike"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ru-RU" sz="1400" spc="-1" strike="noStrike">
                <a:latin typeface="Times New Roman"/>
              </a:rPr>
              <a:t>&lt;верхний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CEBE03E8-4D81-4B3A-824D-8029D2E715A6}" type="slidenum">
              <a:rPr b="0" lang="ru-RU" sz="1400" spc="-1" strike="noStrike">
                <a:latin typeface="Times New Roman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sldImg"/>
          </p:nvPr>
        </p:nvSpPr>
        <p:spPr>
          <a:xfrm>
            <a:off x="942840" y="746280"/>
            <a:ext cx="4971600" cy="3730320"/>
          </a:xfrm>
          <a:prstGeom prst="rect">
            <a:avLst/>
          </a:prstGeom>
        </p:spPr>
      </p:sp>
      <p:sp>
        <p:nvSpPr>
          <p:cNvPr id="299" name="PlaceHolder 2"/>
          <p:cNvSpPr>
            <a:spLocks noGrp="1"/>
          </p:cNvSpPr>
          <p:nvPr>
            <p:ph type="body"/>
          </p:nvPr>
        </p:nvSpPr>
        <p:spPr>
          <a:xfrm>
            <a:off x="685800" y="4724280"/>
            <a:ext cx="5486040" cy="4476240"/>
          </a:xfrm>
          <a:prstGeom prst="rect">
            <a:avLst/>
          </a:prstGeom>
        </p:spPr>
        <p:txBody>
          <a:bodyPr>
            <a:normAutofit/>
          </a:bodyPr>
          <a:p>
            <a:endParaRPr b="0" lang="ru-RU" sz="2000" spc="-1" strike="noStrike">
              <a:latin typeface="Arial"/>
            </a:endParaRPr>
          </a:p>
        </p:txBody>
      </p:sp>
      <p:sp>
        <p:nvSpPr>
          <p:cNvPr id="300" name="TextShape 3"/>
          <p:cNvSpPr txBox="1"/>
          <p:nvPr/>
        </p:nvSpPr>
        <p:spPr>
          <a:xfrm>
            <a:off x="3884760" y="9448920"/>
            <a:ext cx="2971440" cy="4964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596B00A4-6BE2-430F-A416-F68C0AAE4FCA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5B38667D-0F71-42EE-8BF4-EEFC08654526}" type="datetime">
              <a:rPr b="0" lang="ru-RU" sz="1200" spc="-1" strike="noStrike">
                <a:solidFill>
                  <a:srgbClr val="8b8b8b"/>
                </a:solidFill>
                <a:latin typeface="Calibri"/>
              </a:rPr>
              <a:t>5.2.21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7C454C43-BA70-4F03-92C0-8D8DD56D7AE2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Образец текста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Второй уровень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Третий уровень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B44E2819-42F6-4571-BDFD-266AE8BD1A13}" type="datetime">
              <a:rPr b="0" lang="ru-RU" sz="1200" spc="-1" strike="noStrike">
                <a:solidFill>
                  <a:srgbClr val="8b8b8b"/>
                </a:solidFill>
                <a:latin typeface="Calibri"/>
              </a:rPr>
              <a:t>5.2.21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ED39A0EB-A665-4254-A6F4-2E706346EA75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image" Target="../media/image32.jpeg"/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5" Type="http://schemas.openxmlformats.org/officeDocument/2006/relationships/image" Target="../media/image35.jpeg"/><Relationship Id="rId6" Type="http://schemas.openxmlformats.org/officeDocument/2006/relationships/image" Target="../media/image36.jpeg"/><Relationship Id="rId7" Type="http://schemas.openxmlformats.org/officeDocument/2006/relationships/image" Target="../media/image37.jpeg"/><Relationship Id="rId8" Type="http://schemas.openxmlformats.org/officeDocument/2006/relationships/image" Target="../media/image38.jpeg"/><Relationship Id="rId9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image" Target="../media/image40.jpeg"/><Relationship Id="rId3" Type="http://schemas.openxmlformats.org/officeDocument/2006/relationships/image" Target="../media/image41.jpeg"/><Relationship Id="rId4" Type="http://schemas.openxmlformats.org/officeDocument/2006/relationships/image" Target="../media/image42.jpeg"/><Relationship Id="rId5" Type="http://schemas.openxmlformats.org/officeDocument/2006/relationships/image" Target="../media/image43.jpeg"/><Relationship Id="rId6" Type="http://schemas.openxmlformats.org/officeDocument/2006/relationships/image" Target="../media/image44.jpeg"/><Relationship Id="rId7" Type="http://schemas.openxmlformats.org/officeDocument/2006/relationships/image" Target="../media/image45.jpeg"/><Relationship Id="rId8" Type="http://schemas.openxmlformats.org/officeDocument/2006/relationships/image" Target="../media/image46.jpeg"/><Relationship Id="rId9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47.jpeg"/><Relationship Id="rId2" Type="http://schemas.openxmlformats.org/officeDocument/2006/relationships/image" Target="../media/image48.jpeg"/><Relationship Id="rId3" Type="http://schemas.openxmlformats.org/officeDocument/2006/relationships/image" Target="../media/image49.jpeg"/><Relationship Id="rId4" Type="http://schemas.openxmlformats.org/officeDocument/2006/relationships/image" Target="../media/image50.jpeg"/><Relationship Id="rId5" Type="http://schemas.openxmlformats.org/officeDocument/2006/relationships/image" Target="../media/image51.jpeg"/><Relationship Id="rId6" Type="http://schemas.openxmlformats.org/officeDocument/2006/relationships/image" Target="../media/image52.jpeg"/><Relationship Id="rId7" Type="http://schemas.openxmlformats.org/officeDocument/2006/relationships/image" Target="../media/image53.jpeg"/><Relationship Id="rId8" Type="http://schemas.openxmlformats.org/officeDocument/2006/relationships/image" Target="../media/image54.jpeg"/><Relationship Id="rId9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55.jpeg"/><Relationship Id="rId2" Type="http://schemas.openxmlformats.org/officeDocument/2006/relationships/image" Target="../media/image56.jpeg"/><Relationship Id="rId3" Type="http://schemas.openxmlformats.org/officeDocument/2006/relationships/image" Target="../media/image57.jpeg"/><Relationship Id="rId4" Type="http://schemas.openxmlformats.org/officeDocument/2006/relationships/image" Target="../media/image58.jpeg"/><Relationship Id="rId5" Type="http://schemas.openxmlformats.org/officeDocument/2006/relationships/image" Target="../media/image59.jpeg"/><Relationship Id="rId6" Type="http://schemas.openxmlformats.org/officeDocument/2006/relationships/image" Target="../media/image60.jpeg"/><Relationship Id="rId7" Type="http://schemas.openxmlformats.org/officeDocument/2006/relationships/image" Target="../media/image61.jpeg"/><Relationship Id="rId8" Type="http://schemas.openxmlformats.org/officeDocument/2006/relationships/image" Target="../media/image62.jpeg"/><Relationship Id="rId9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63.jpeg"/><Relationship Id="rId2" Type="http://schemas.openxmlformats.org/officeDocument/2006/relationships/image" Target="../media/image64.jpeg"/><Relationship Id="rId3" Type="http://schemas.openxmlformats.org/officeDocument/2006/relationships/image" Target="../media/image65.jpeg"/><Relationship Id="rId4" Type="http://schemas.openxmlformats.org/officeDocument/2006/relationships/image" Target="../media/image66.jpeg"/><Relationship Id="rId5" Type="http://schemas.openxmlformats.org/officeDocument/2006/relationships/image" Target="../media/image67.jpeg"/><Relationship Id="rId6" Type="http://schemas.openxmlformats.org/officeDocument/2006/relationships/image" Target="../media/image68.jpeg"/><Relationship Id="rId7" Type="http://schemas.openxmlformats.org/officeDocument/2006/relationships/image" Target="../media/image69.jpeg"/><Relationship Id="rId8" Type="http://schemas.openxmlformats.org/officeDocument/2006/relationships/image" Target="../media/image70.jpeg"/><Relationship Id="rId9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71.jpeg"/><Relationship Id="rId2" Type="http://schemas.openxmlformats.org/officeDocument/2006/relationships/image" Target="../media/image72.jpeg"/><Relationship Id="rId3" Type="http://schemas.openxmlformats.org/officeDocument/2006/relationships/image" Target="../media/image73.jpeg"/><Relationship Id="rId4" Type="http://schemas.openxmlformats.org/officeDocument/2006/relationships/image" Target="../media/image74.jpeg"/><Relationship Id="rId5" Type="http://schemas.openxmlformats.org/officeDocument/2006/relationships/image" Target="../media/image75.jpeg"/><Relationship Id="rId6" Type="http://schemas.openxmlformats.org/officeDocument/2006/relationships/image" Target="../media/image76.jpeg"/><Relationship Id="rId7" Type="http://schemas.openxmlformats.org/officeDocument/2006/relationships/image" Target="../media/image77.jpeg"/><Relationship Id="rId8" Type="http://schemas.openxmlformats.org/officeDocument/2006/relationships/image" Target="../media/image78.jpeg"/><Relationship Id="rId9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79.jpeg"/><Relationship Id="rId2" Type="http://schemas.openxmlformats.org/officeDocument/2006/relationships/image" Target="../media/image80.jpeg"/><Relationship Id="rId3" Type="http://schemas.openxmlformats.org/officeDocument/2006/relationships/image" Target="../media/image81.jpeg"/><Relationship Id="rId4" Type="http://schemas.openxmlformats.org/officeDocument/2006/relationships/image" Target="../media/image82.jpeg"/><Relationship Id="rId5" Type="http://schemas.openxmlformats.org/officeDocument/2006/relationships/image" Target="../media/image83.jpeg"/><Relationship Id="rId6" Type="http://schemas.openxmlformats.org/officeDocument/2006/relationships/image" Target="../media/image84.jpeg"/><Relationship Id="rId7" Type="http://schemas.openxmlformats.org/officeDocument/2006/relationships/image" Target="../media/image85.jpeg"/><Relationship Id="rId8" Type="http://schemas.openxmlformats.org/officeDocument/2006/relationships/image" Target="../media/image86.jpeg"/><Relationship Id="rId9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87.jpeg"/><Relationship Id="rId2" Type="http://schemas.openxmlformats.org/officeDocument/2006/relationships/image" Target="../media/image88.jpeg"/><Relationship Id="rId3" Type="http://schemas.openxmlformats.org/officeDocument/2006/relationships/image" Target="../media/image89.jpeg"/><Relationship Id="rId4" Type="http://schemas.openxmlformats.org/officeDocument/2006/relationships/image" Target="../media/image90.jpeg"/><Relationship Id="rId5" Type="http://schemas.openxmlformats.org/officeDocument/2006/relationships/image" Target="../media/image91.jpeg"/><Relationship Id="rId6" Type="http://schemas.openxmlformats.org/officeDocument/2006/relationships/image" Target="../media/image92.jpeg"/><Relationship Id="rId7" Type="http://schemas.openxmlformats.org/officeDocument/2006/relationships/image" Target="../media/image93.jpeg"/><Relationship Id="rId8" Type="http://schemas.openxmlformats.org/officeDocument/2006/relationships/image" Target="../media/image94.jpeg"/><Relationship Id="rId9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95.jpeg"/><Relationship Id="rId2" Type="http://schemas.openxmlformats.org/officeDocument/2006/relationships/image" Target="../media/image96.jpeg"/><Relationship Id="rId3" Type="http://schemas.openxmlformats.org/officeDocument/2006/relationships/image" Target="../media/image97.jpeg"/><Relationship Id="rId4" Type="http://schemas.openxmlformats.org/officeDocument/2006/relationships/image" Target="../media/image98.jpeg"/><Relationship Id="rId5" Type="http://schemas.openxmlformats.org/officeDocument/2006/relationships/image" Target="../media/image99.jpeg"/><Relationship Id="rId6" Type="http://schemas.openxmlformats.org/officeDocument/2006/relationships/image" Target="../media/image100.jpeg"/><Relationship Id="rId7" Type="http://schemas.openxmlformats.org/officeDocument/2006/relationships/image" Target="../media/image101.jpeg"/><Relationship Id="rId8" Type="http://schemas.openxmlformats.org/officeDocument/2006/relationships/image" Target="../media/image102.jpeg"/><Relationship Id="rId9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03.jpeg"/><Relationship Id="rId2" Type="http://schemas.openxmlformats.org/officeDocument/2006/relationships/image" Target="../media/image104.jpeg"/><Relationship Id="rId3" Type="http://schemas.openxmlformats.org/officeDocument/2006/relationships/image" Target="../media/image105.jpeg"/><Relationship Id="rId4" Type="http://schemas.openxmlformats.org/officeDocument/2006/relationships/image" Target="../media/image106.jpeg"/><Relationship Id="rId5" Type="http://schemas.openxmlformats.org/officeDocument/2006/relationships/image" Target="../media/image107.jpeg"/><Relationship Id="rId6" Type="http://schemas.openxmlformats.org/officeDocument/2006/relationships/image" Target="../media/image108.jpeg"/><Relationship Id="rId7" Type="http://schemas.openxmlformats.org/officeDocument/2006/relationships/image" Target="../media/image109.jpeg"/><Relationship Id="rId8" Type="http://schemas.openxmlformats.org/officeDocument/2006/relationships/image" Target="../media/image110.jpeg"/><Relationship Id="rId9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chart" Target="../charts/chart1.xml"/><Relationship Id="rId3" Type="http://schemas.openxmlformats.org/officeDocument/2006/relationships/chart" Target="../charts/chart2.xml"/><Relationship Id="rId4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11.jpeg"/><Relationship Id="rId2" Type="http://schemas.openxmlformats.org/officeDocument/2006/relationships/image" Target="../media/image112.jpeg"/><Relationship Id="rId3" Type="http://schemas.openxmlformats.org/officeDocument/2006/relationships/image" Target="../media/image113.jpeg"/><Relationship Id="rId4" Type="http://schemas.openxmlformats.org/officeDocument/2006/relationships/image" Target="../media/image114.jpeg"/><Relationship Id="rId5" Type="http://schemas.openxmlformats.org/officeDocument/2006/relationships/image" Target="../media/image115.jpeg"/><Relationship Id="rId6" Type="http://schemas.openxmlformats.org/officeDocument/2006/relationships/image" Target="../media/image116.jpeg"/><Relationship Id="rId7" Type="http://schemas.openxmlformats.org/officeDocument/2006/relationships/image" Target="../media/image117.jpeg"/><Relationship Id="rId8" Type="http://schemas.openxmlformats.org/officeDocument/2006/relationships/image" Target="../media/image118.jpeg"/><Relationship Id="rId9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19.jpeg"/><Relationship Id="rId2" Type="http://schemas.openxmlformats.org/officeDocument/2006/relationships/image" Target="../media/image120.jpeg"/><Relationship Id="rId3" Type="http://schemas.openxmlformats.org/officeDocument/2006/relationships/image" Target="../media/image121.jpeg"/><Relationship Id="rId4" Type="http://schemas.openxmlformats.org/officeDocument/2006/relationships/image" Target="../media/image122.jpeg"/><Relationship Id="rId5" Type="http://schemas.openxmlformats.org/officeDocument/2006/relationships/image" Target="../media/image123.jpeg"/><Relationship Id="rId6" Type="http://schemas.openxmlformats.org/officeDocument/2006/relationships/image" Target="../media/image124.jpeg"/><Relationship Id="rId7" Type="http://schemas.openxmlformats.org/officeDocument/2006/relationships/image" Target="../media/image125.jpeg"/><Relationship Id="rId8" Type="http://schemas.openxmlformats.org/officeDocument/2006/relationships/image" Target="../media/image126.jpeg"/><Relationship Id="rId9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diagramData" Target="../diagrams/data2.xml"/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openxmlformats.org/officeDocument/2006/relationships/diagramData" Target="../diagrams/data3.xml"/><Relationship Id="rId7" Type="http://schemas.openxmlformats.org/officeDocument/2006/relationships/diagramLayout" Target="../diagrams/layout3.xml"/><Relationship Id="rId8" Type="http://schemas.openxmlformats.org/officeDocument/2006/relationships/diagramQuickStyle" Target="../diagrams/quickStyle3.xml"/><Relationship Id="rId9" Type="http://schemas.openxmlformats.org/officeDocument/2006/relationships/diagramColors" Target="../diagrams/colors3.xml"/><Relationship Id="rId10" Type="http://schemas.microsoft.com/office/2007/relationships/diagramDrawing" Target="../diagrams/drawing3.xml"/><Relationship Id="rId11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diagramData" Target="../diagrams/data4.xml"/><Relationship Id="rId2" Type="http://schemas.openxmlformats.org/officeDocument/2006/relationships/diagramLayout" Target="../diagrams/layout4.xml"/><Relationship Id="rId3" Type="http://schemas.openxmlformats.org/officeDocument/2006/relationships/diagramQuickStyle" Target="../diagrams/quickStyle4.xml"/><Relationship Id="rId4" Type="http://schemas.openxmlformats.org/officeDocument/2006/relationships/diagramColors" Target="../diagrams/colors4.xml"/><Relationship Id="rId5" Type="http://schemas.openxmlformats.org/officeDocument/2006/relationships/image" Target="../media/image5.jpeg"/><Relationship Id="rId6" Type="http://schemas.openxmlformats.org/officeDocument/2006/relationships/diagramData" Target="../diagrams/data5.xml"/><Relationship Id="rId7" Type="http://schemas.openxmlformats.org/officeDocument/2006/relationships/diagramLayout" Target="../diagrams/layout5.xml"/><Relationship Id="rId8" Type="http://schemas.openxmlformats.org/officeDocument/2006/relationships/diagramQuickStyle" Target="../diagrams/quickStyle5.xml"/><Relationship Id="rId9" Type="http://schemas.openxmlformats.org/officeDocument/2006/relationships/diagramColors" Target="../diagrams/colors5.xml"/><Relationship Id="rId10" Type="http://schemas.microsoft.com/office/2007/relationships/diagramDrawing" Target="../diagrams/drawing5.xml"/><Relationship Id="rId1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6" Type="http://schemas.openxmlformats.org/officeDocument/2006/relationships/image" Target="../media/image12.jpeg"/><Relationship Id="rId7" Type="http://schemas.openxmlformats.org/officeDocument/2006/relationships/image" Target="../media/image13.jpeg"/><Relationship Id="rId8" Type="http://schemas.openxmlformats.org/officeDocument/2006/relationships/image" Target="../media/image14.jpeg"/><Relationship Id="rId9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jpeg"/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6" Type="http://schemas.openxmlformats.org/officeDocument/2006/relationships/image" Target="../media/image20.jpeg"/><Relationship Id="rId7" Type="http://schemas.openxmlformats.org/officeDocument/2006/relationships/image" Target="../media/image21.jpeg"/><Relationship Id="rId8" Type="http://schemas.openxmlformats.org/officeDocument/2006/relationships/image" Target="../media/image22.jpeg"/><Relationship Id="rId9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jpeg"/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5" Type="http://schemas.openxmlformats.org/officeDocument/2006/relationships/image" Target="../media/image27.jpeg"/><Relationship Id="rId6" Type="http://schemas.openxmlformats.org/officeDocument/2006/relationships/image" Target="../media/image28.jpeg"/><Relationship Id="rId7" Type="http://schemas.openxmlformats.org/officeDocument/2006/relationships/image" Target="../media/image29.jpeg"/><Relationship Id="rId8" Type="http://schemas.openxmlformats.org/officeDocument/2006/relationships/image" Target="../media/image30.jpeg"/><Relationship Id="rId9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Рисунок 4" descr=""/>
          <p:cNvPicPr/>
          <p:nvPr/>
        </p:nvPicPr>
        <p:blipFill>
          <a:blip r:embed="rId1"/>
          <a:srcRect l="0" t="2949" r="0" b="241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89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 cap="all">
                <a:solidFill>
                  <a:srgbClr val="7b34d2"/>
                </a:solidFill>
                <a:latin typeface="Times New Roman"/>
              </a:rPr>
              <a:t>О расходах на содержание детей  в дошкольных образовательных учреждениях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55" name="Объект 3" descr=""/>
          <p:cNvPicPr/>
          <p:nvPr/>
        </p:nvPicPr>
        <p:blipFill>
          <a:blip r:embed="rId1"/>
          <a:srcRect l="0" t="2949" r="0" b="2412"/>
          <a:stretch/>
        </p:blipFill>
        <p:spPr>
          <a:xfrm>
            <a:off x="3600" y="35280"/>
            <a:ext cx="9140040" cy="6822360"/>
          </a:xfrm>
          <a:prstGeom prst="rect">
            <a:avLst/>
          </a:prstGeom>
          <a:ln>
            <a:noFill/>
          </a:ln>
        </p:spPr>
      </p:pic>
      <p:pic>
        <p:nvPicPr>
          <p:cNvPr id="156" name="Рисунок 4" descr=""/>
          <p:cNvPicPr/>
          <p:nvPr/>
        </p:nvPicPr>
        <p:blipFill>
          <a:blip r:embed="rId2"/>
          <a:srcRect l="0" t="2949" r="0" b="241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57" name="CustomShape 2"/>
          <p:cNvSpPr/>
          <p:nvPr/>
        </p:nvSpPr>
        <p:spPr>
          <a:xfrm>
            <a:off x="179640" y="116640"/>
            <a:ext cx="7878240" cy="1828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    </a:t>
            </a:r>
            <a:r>
              <a:rPr b="1" lang="ru-RU" sz="2000" spc="49" strike="noStrike">
                <a:latin typeface="Times New Roman"/>
              </a:rPr>
              <a:t>Информация о родительской плате и части ее компенсации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общеразвивающих групп на 2021г.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в сравнении с 2020г.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          </a:t>
            </a:r>
            <a:r>
              <a:rPr b="1" lang="ru-RU" sz="1800" spc="49" strike="noStrike">
                <a:latin typeface="Times New Roman"/>
              </a:rPr>
              <a:t>Пример: Если доход на каждого члена семьи до 10000 руб.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 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  <p:graphicFrame>
        <p:nvGraphicFramePr>
          <p:cNvPr id="158" name="Table 3"/>
          <p:cNvGraphicFramePr/>
          <p:nvPr/>
        </p:nvGraphicFramePr>
        <p:xfrm>
          <a:off x="0" y="1500120"/>
          <a:ext cx="9000720" cy="5000400"/>
        </p:xfrm>
        <a:graphic>
          <a:graphicData uri="http://schemas.openxmlformats.org/drawingml/2006/table">
            <a:tbl>
              <a:tblPr/>
              <a:tblGrid>
                <a:gridCol w="1837440"/>
                <a:gridCol w="785520"/>
                <a:gridCol w="714240"/>
                <a:gridCol w="714240"/>
                <a:gridCol w="857160"/>
                <a:gridCol w="785520"/>
                <a:gridCol w="876960"/>
                <a:gridCol w="857160"/>
                <a:gridCol w="785520"/>
                <a:gridCol w="786960"/>
              </a:tblGrid>
              <a:tr h="1395720"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Количество детей в семье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компенсации части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второй (дополнительной) компенсации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оплаты родителей с учетом двух компенсационных выплат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392760">
                <a:tc gridSpan="2"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8028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–ребенок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3382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385,8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929,8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967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1951,2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2029,2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  <a:tr h="107064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– ребенка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6504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3382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3382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6764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927,5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1298,5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385,8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964,5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1350,3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929,8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1088,74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2018,54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1132,34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2099,34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3186,96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3314,36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133848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– и последующие дети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3-го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4878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5073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185,4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463,5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648,9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1297,8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482,5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675,5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1351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544,62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603,12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1612,74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483,4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565,92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626,57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1675,89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1967,49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2046,11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</a:tbl>
          </a:graphicData>
        </a:graphic>
      </p:graphicFrame>
      <p:pic>
        <p:nvPicPr>
          <p:cNvPr id="159" name="Рисунок 16" descr=""/>
          <p:cNvPicPr/>
          <p:nvPr/>
        </p:nvPicPr>
        <p:blipFill>
          <a:blip r:embed="rId3"/>
          <a:srcRect l="71358" t="2570" r="9487" b="81631"/>
          <a:stretch/>
        </p:blipFill>
        <p:spPr>
          <a:xfrm>
            <a:off x="500040" y="3143160"/>
            <a:ext cx="570960" cy="499680"/>
          </a:xfrm>
          <a:prstGeom prst="rect">
            <a:avLst/>
          </a:prstGeom>
          <a:ln>
            <a:noFill/>
          </a:ln>
        </p:spPr>
      </p:pic>
      <p:pic>
        <p:nvPicPr>
          <p:cNvPr id="160" name="Рисунок 17" descr=""/>
          <p:cNvPicPr/>
          <p:nvPr/>
        </p:nvPicPr>
        <p:blipFill>
          <a:blip r:embed="rId4"/>
          <a:srcRect l="71358" t="2570" r="9487" b="81631"/>
          <a:stretch/>
        </p:blipFill>
        <p:spPr>
          <a:xfrm>
            <a:off x="285840" y="4000680"/>
            <a:ext cx="694080" cy="598680"/>
          </a:xfrm>
          <a:prstGeom prst="rect">
            <a:avLst/>
          </a:prstGeom>
          <a:ln>
            <a:noFill/>
          </a:ln>
        </p:spPr>
      </p:pic>
      <p:pic>
        <p:nvPicPr>
          <p:cNvPr id="161" name="Рисунок 18" descr=""/>
          <p:cNvPicPr/>
          <p:nvPr/>
        </p:nvPicPr>
        <p:blipFill>
          <a:blip r:embed="rId5"/>
          <a:srcRect l="71358" t="2570" r="9487" b="81631"/>
          <a:stretch/>
        </p:blipFill>
        <p:spPr>
          <a:xfrm>
            <a:off x="928800" y="4000680"/>
            <a:ext cx="749520" cy="598680"/>
          </a:xfrm>
          <a:prstGeom prst="rect">
            <a:avLst/>
          </a:prstGeom>
          <a:ln>
            <a:noFill/>
          </a:ln>
        </p:spPr>
      </p:pic>
      <p:pic>
        <p:nvPicPr>
          <p:cNvPr id="162" name="Рисунок 20" descr=""/>
          <p:cNvPicPr/>
          <p:nvPr/>
        </p:nvPicPr>
        <p:blipFill>
          <a:blip r:embed="rId6"/>
          <a:srcRect l="71358" t="2570" r="9487" b="81631"/>
          <a:stretch/>
        </p:blipFill>
        <p:spPr>
          <a:xfrm>
            <a:off x="785880" y="514368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163" name="Рисунок 21" descr=""/>
          <p:cNvPicPr/>
          <p:nvPr/>
        </p:nvPicPr>
        <p:blipFill>
          <a:blip r:embed="rId7"/>
          <a:srcRect l="71358" t="2570" r="9487" b="81631"/>
          <a:stretch/>
        </p:blipFill>
        <p:spPr>
          <a:xfrm>
            <a:off x="285840" y="514368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164" name="Рисунок 22" descr=""/>
          <p:cNvPicPr/>
          <p:nvPr/>
        </p:nvPicPr>
        <p:blipFill>
          <a:blip r:embed="rId8"/>
          <a:srcRect l="71358" t="2570" r="9487" b="81631"/>
          <a:stretch/>
        </p:blipFill>
        <p:spPr>
          <a:xfrm>
            <a:off x="1285920" y="5143680"/>
            <a:ext cx="492120" cy="431640"/>
          </a:xfrm>
          <a:prstGeom prst="rect">
            <a:avLst/>
          </a:prstGeom>
          <a:ln>
            <a:noFill/>
          </a:ln>
        </p:spPr>
      </p:pic>
      <p:sp>
        <p:nvSpPr>
          <p:cNvPr id="165" name="CustomShape 4"/>
          <p:cNvSpPr/>
          <p:nvPr/>
        </p:nvSpPr>
        <p:spPr>
          <a:xfrm>
            <a:off x="0" y="6215040"/>
            <a:ext cx="889200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</a:rPr>
              <a:t>Свыше 20000 рублей дополнительная компенсация не выплачивается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67" name="Объект 3" descr=""/>
          <p:cNvPicPr/>
          <p:nvPr/>
        </p:nvPicPr>
        <p:blipFill>
          <a:blip r:embed="rId1"/>
          <a:srcRect l="0" t="2949" r="0" b="2412"/>
          <a:stretch/>
        </p:blipFill>
        <p:spPr>
          <a:xfrm>
            <a:off x="3600" y="35280"/>
            <a:ext cx="9140040" cy="6822360"/>
          </a:xfrm>
          <a:prstGeom prst="rect">
            <a:avLst/>
          </a:prstGeom>
          <a:ln>
            <a:noFill/>
          </a:ln>
        </p:spPr>
      </p:pic>
      <p:pic>
        <p:nvPicPr>
          <p:cNvPr id="168" name="Рисунок 4" descr=""/>
          <p:cNvPicPr/>
          <p:nvPr/>
        </p:nvPicPr>
        <p:blipFill>
          <a:blip r:embed="rId2"/>
          <a:srcRect l="0" t="2949" r="0" b="241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69" name="CustomShape 2"/>
          <p:cNvSpPr/>
          <p:nvPr/>
        </p:nvSpPr>
        <p:spPr>
          <a:xfrm>
            <a:off x="179640" y="116640"/>
            <a:ext cx="7878240" cy="1828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Информация о родительской плате и части ее компенсации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общеразвивающих групп на 2021г.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в сравнении с 2020г.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Пример: Если доход на каждого члена семьи от 10001  до 15000 руб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 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  <p:graphicFrame>
        <p:nvGraphicFramePr>
          <p:cNvPr id="170" name="Table 3"/>
          <p:cNvGraphicFramePr/>
          <p:nvPr/>
        </p:nvGraphicFramePr>
        <p:xfrm>
          <a:off x="0" y="1500120"/>
          <a:ext cx="9000720" cy="4871880"/>
        </p:xfrm>
        <a:graphic>
          <a:graphicData uri="http://schemas.openxmlformats.org/drawingml/2006/table">
            <a:tbl>
              <a:tblPr/>
              <a:tblGrid>
                <a:gridCol w="1928880"/>
                <a:gridCol w="928440"/>
                <a:gridCol w="785520"/>
                <a:gridCol w="714240"/>
                <a:gridCol w="785520"/>
                <a:gridCol w="714240"/>
                <a:gridCol w="785520"/>
                <a:gridCol w="785520"/>
                <a:gridCol w="785520"/>
                <a:gridCol w="787320"/>
              </a:tblGrid>
              <a:tr h="1370520">
                <a:tc gridSpan="2" row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Количество детей в семье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 rowSpan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компенсации части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второй (дополнительной) компенсации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оплаты родителей с учетом двух компенсационных выплат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731160">
                <a:tc vMerge="1" gridSpan="1">
                  <a:tcPr marL="90000" marR="90000">
                    <a:solidFill>
                      <a:srgbClr val="729fcf"/>
                    </a:solidFill>
                  </a:tcPr>
                </a:tc>
                <a:tc vMerge="1" hMerge="1"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8229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–ребенок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3382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385,8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604,6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628,8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2276,4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2367,4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  <a:tr h="100548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– ребенка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6504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3382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3382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6764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927,5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1298,5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385,8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964,5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1350,3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604,6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926,14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1530,74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628,8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963,24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1592,04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3674,76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3821,66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11574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– и последующие дети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3-го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4878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5073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185,4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463,5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648,9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1297,8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482,5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675,5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1351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302,4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463,3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391,74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1157,44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314,3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481,37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406,74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1202,41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2422,76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2519,59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</a:tbl>
          </a:graphicData>
        </a:graphic>
      </p:graphicFrame>
      <p:pic>
        <p:nvPicPr>
          <p:cNvPr id="171" name="Рисунок 16" descr=""/>
          <p:cNvPicPr/>
          <p:nvPr/>
        </p:nvPicPr>
        <p:blipFill>
          <a:blip r:embed="rId3"/>
          <a:srcRect l="71358" t="2570" r="9487" b="81631"/>
          <a:stretch/>
        </p:blipFill>
        <p:spPr>
          <a:xfrm>
            <a:off x="357120" y="3286080"/>
            <a:ext cx="570960" cy="499680"/>
          </a:xfrm>
          <a:prstGeom prst="rect">
            <a:avLst/>
          </a:prstGeom>
          <a:ln>
            <a:noFill/>
          </a:ln>
        </p:spPr>
      </p:pic>
      <p:pic>
        <p:nvPicPr>
          <p:cNvPr id="172" name="Рисунок 17" descr=""/>
          <p:cNvPicPr/>
          <p:nvPr/>
        </p:nvPicPr>
        <p:blipFill>
          <a:blip r:embed="rId4"/>
          <a:srcRect l="71358" t="2570" r="9487" b="81631"/>
          <a:stretch/>
        </p:blipFill>
        <p:spPr>
          <a:xfrm>
            <a:off x="1000080" y="4143240"/>
            <a:ext cx="694080" cy="571320"/>
          </a:xfrm>
          <a:prstGeom prst="rect">
            <a:avLst/>
          </a:prstGeom>
          <a:ln>
            <a:noFill/>
          </a:ln>
        </p:spPr>
      </p:pic>
      <p:pic>
        <p:nvPicPr>
          <p:cNvPr id="173" name="Рисунок 18" descr=""/>
          <p:cNvPicPr/>
          <p:nvPr/>
        </p:nvPicPr>
        <p:blipFill>
          <a:blip r:embed="rId5"/>
          <a:srcRect l="71358" t="2570" r="9487" b="81631"/>
          <a:stretch/>
        </p:blipFill>
        <p:spPr>
          <a:xfrm>
            <a:off x="214200" y="4143240"/>
            <a:ext cx="749520" cy="598680"/>
          </a:xfrm>
          <a:prstGeom prst="rect">
            <a:avLst/>
          </a:prstGeom>
          <a:ln>
            <a:noFill/>
          </a:ln>
        </p:spPr>
      </p:pic>
      <p:pic>
        <p:nvPicPr>
          <p:cNvPr id="174" name="Рисунок 20" descr=""/>
          <p:cNvPicPr/>
          <p:nvPr/>
        </p:nvPicPr>
        <p:blipFill>
          <a:blip r:embed="rId6"/>
          <a:srcRect l="71358" t="2570" r="9487" b="81631"/>
          <a:stretch/>
        </p:blipFill>
        <p:spPr>
          <a:xfrm>
            <a:off x="714240" y="528624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175" name="Рисунок 21" descr=""/>
          <p:cNvPicPr/>
          <p:nvPr/>
        </p:nvPicPr>
        <p:blipFill>
          <a:blip r:embed="rId7"/>
          <a:srcRect l="71358" t="2570" r="9487" b="81631"/>
          <a:stretch/>
        </p:blipFill>
        <p:spPr>
          <a:xfrm>
            <a:off x="1214280" y="528624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176" name="Рисунок 22" descr=""/>
          <p:cNvPicPr/>
          <p:nvPr/>
        </p:nvPicPr>
        <p:blipFill>
          <a:blip r:embed="rId8"/>
          <a:srcRect l="71358" t="2570" r="9487" b="81631"/>
          <a:stretch/>
        </p:blipFill>
        <p:spPr>
          <a:xfrm>
            <a:off x="285840" y="5286240"/>
            <a:ext cx="492120" cy="431640"/>
          </a:xfrm>
          <a:prstGeom prst="rect">
            <a:avLst/>
          </a:prstGeom>
          <a:ln>
            <a:noFill/>
          </a:ln>
        </p:spPr>
      </p:pic>
      <p:sp>
        <p:nvSpPr>
          <p:cNvPr id="177" name="CustomShape 4"/>
          <p:cNvSpPr/>
          <p:nvPr/>
        </p:nvSpPr>
        <p:spPr>
          <a:xfrm>
            <a:off x="0" y="6215040"/>
            <a:ext cx="889200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</a:rPr>
              <a:t>Свыше 20000 рублей дополнительная компенсация не выплачивается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79" name="Объект 3" descr=""/>
          <p:cNvPicPr/>
          <p:nvPr/>
        </p:nvPicPr>
        <p:blipFill>
          <a:blip r:embed="rId1"/>
          <a:srcRect l="0" t="2949" r="0" b="2412"/>
          <a:stretch/>
        </p:blipFill>
        <p:spPr>
          <a:xfrm>
            <a:off x="3600" y="35280"/>
            <a:ext cx="9140040" cy="6822360"/>
          </a:xfrm>
          <a:prstGeom prst="rect">
            <a:avLst/>
          </a:prstGeom>
          <a:ln>
            <a:noFill/>
          </a:ln>
        </p:spPr>
      </p:pic>
      <p:pic>
        <p:nvPicPr>
          <p:cNvPr id="180" name="Рисунок 4" descr=""/>
          <p:cNvPicPr/>
          <p:nvPr/>
        </p:nvPicPr>
        <p:blipFill>
          <a:blip r:embed="rId2"/>
          <a:srcRect l="0" t="2949" r="0" b="241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81" name="CustomShape 2"/>
          <p:cNvSpPr/>
          <p:nvPr/>
        </p:nvSpPr>
        <p:spPr>
          <a:xfrm>
            <a:off x="179640" y="116640"/>
            <a:ext cx="7878240" cy="1828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Информация о родительской плате и части ее компенсации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общеразвивающих групп в 2021г.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в сравнении с 2020г.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Пример: Если доход на каждого члена семьи от 15001  до 20000 руб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 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  <p:graphicFrame>
        <p:nvGraphicFramePr>
          <p:cNvPr id="182" name="Table 3"/>
          <p:cNvGraphicFramePr/>
          <p:nvPr/>
        </p:nvGraphicFramePr>
        <p:xfrm>
          <a:off x="0" y="1400760"/>
          <a:ext cx="8929440" cy="4880880"/>
        </p:xfrm>
        <a:graphic>
          <a:graphicData uri="http://schemas.openxmlformats.org/drawingml/2006/table">
            <a:tbl>
              <a:tblPr/>
              <a:tblGrid>
                <a:gridCol w="1785960"/>
                <a:gridCol w="785520"/>
                <a:gridCol w="642600"/>
                <a:gridCol w="714240"/>
                <a:gridCol w="857160"/>
                <a:gridCol w="714240"/>
                <a:gridCol w="785520"/>
                <a:gridCol w="857160"/>
                <a:gridCol w="928440"/>
                <a:gridCol w="858600"/>
              </a:tblGrid>
              <a:tr h="1370520">
                <a:tc gridSpan="2" row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Количество детей в семье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 rowSpan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компенсации части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второй (дополнительной) компенсации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оплаты родителей с учетом двух компенсационных выплат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731160">
                <a:tc vMerge="1" gridSpan="1">
                  <a:tcPr marL="90000" marR="90000">
                    <a:solidFill>
                      <a:srgbClr val="729fcf"/>
                    </a:solidFill>
                  </a:tcPr>
                </a:tc>
                <a:tc vMerge="1" hMerge="1"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7005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–ребенок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3382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385,8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279,4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290,6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2601,60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2705,60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  <a:tr h="11268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– ребенка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6504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3382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3382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6764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927,5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1298,5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385,8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964,5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1350,3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279,4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600,94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880,34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290,6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625,04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915,64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4325,16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4498,06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11574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– и последующие дети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3-го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4878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5073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185,4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463,5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648,9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1297,8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482,5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675,5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1351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139,8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300,72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115,32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555,84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145,2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312,27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119,27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576,74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3024,36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3145,26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</a:tbl>
          </a:graphicData>
        </a:graphic>
      </p:graphicFrame>
      <p:pic>
        <p:nvPicPr>
          <p:cNvPr id="183" name="Рисунок 16" descr=""/>
          <p:cNvPicPr/>
          <p:nvPr/>
        </p:nvPicPr>
        <p:blipFill>
          <a:blip r:embed="rId3"/>
          <a:srcRect l="71358" t="2570" r="9487" b="81631"/>
          <a:stretch/>
        </p:blipFill>
        <p:spPr>
          <a:xfrm>
            <a:off x="428760" y="3214800"/>
            <a:ext cx="570960" cy="499680"/>
          </a:xfrm>
          <a:prstGeom prst="rect">
            <a:avLst/>
          </a:prstGeom>
          <a:ln>
            <a:noFill/>
          </a:ln>
        </p:spPr>
      </p:pic>
      <p:pic>
        <p:nvPicPr>
          <p:cNvPr id="184" name="Рисунок 17" descr=""/>
          <p:cNvPicPr/>
          <p:nvPr/>
        </p:nvPicPr>
        <p:blipFill>
          <a:blip r:embed="rId4"/>
          <a:srcRect l="71358" t="2570" r="9487" b="81631"/>
          <a:stretch/>
        </p:blipFill>
        <p:spPr>
          <a:xfrm>
            <a:off x="214200" y="4143240"/>
            <a:ext cx="694080" cy="598680"/>
          </a:xfrm>
          <a:prstGeom prst="rect">
            <a:avLst/>
          </a:prstGeom>
          <a:ln>
            <a:noFill/>
          </a:ln>
        </p:spPr>
      </p:pic>
      <p:pic>
        <p:nvPicPr>
          <p:cNvPr id="185" name="Рисунок 18" descr=""/>
          <p:cNvPicPr/>
          <p:nvPr/>
        </p:nvPicPr>
        <p:blipFill>
          <a:blip r:embed="rId5"/>
          <a:srcRect l="71358" t="2570" r="9487" b="81631"/>
          <a:stretch/>
        </p:blipFill>
        <p:spPr>
          <a:xfrm>
            <a:off x="785880" y="4143240"/>
            <a:ext cx="749520" cy="598680"/>
          </a:xfrm>
          <a:prstGeom prst="rect">
            <a:avLst/>
          </a:prstGeom>
          <a:ln>
            <a:noFill/>
          </a:ln>
        </p:spPr>
      </p:pic>
      <p:pic>
        <p:nvPicPr>
          <p:cNvPr id="186" name="Рисунок 20" descr=""/>
          <p:cNvPicPr/>
          <p:nvPr/>
        </p:nvPicPr>
        <p:blipFill>
          <a:blip r:embed="rId6"/>
          <a:srcRect l="71358" t="2570" r="9487" b="81631"/>
          <a:stretch/>
        </p:blipFill>
        <p:spPr>
          <a:xfrm>
            <a:off x="642960" y="521496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187" name="Рисунок 21" descr=""/>
          <p:cNvPicPr/>
          <p:nvPr/>
        </p:nvPicPr>
        <p:blipFill>
          <a:blip r:embed="rId7"/>
          <a:srcRect l="71358" t="2570" r="9487" b="81631"/>
          <a:stretch/>
        </p:blipFill>
        <p:spPr>
          <a:xfrm>
            <a:off x="214200" y="521496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188" name="Рисунок 22" descr=""/>
          <p:cNvPicPr/>
          <p:nvPr/>
        </p:nvPicPr>
        <p:blipFill>
          <a:blip r:embed="rId8"/>
          <a:srcRect l="71358" t="2570" r="9487" b="81631"/>
          <a:stretch/>
        </p:blipFill>
        <p:spPr>
          <a:xfrm>
            <a:off x="1071360" y="5214960"/>
            <a:ext cx="492120" cy="428400"/>
          </a:xfrm>
          <a:prstGeom prst="rect">
            <a:avLst/>
          </a:prstGeom>
          <a:ln>
            <a:noFill/>
          </a:ln>
        </p:spPr>
      </p:pic>
      <p:sp>
        <p:nvSpPr>
          <p:cNvPr id="189" name="CustomShape 4"/>
          <p:cNvSpPr/>
          <p:nvPr/>
        </p:nvSpPr>
        <p:spPr>
          <a:xfrm>
            <a:off x="0" y="6215040"/>
            <a:ext cx="889200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</a:rPr>
              <a:t>Свыше 20000 рублей дополнительная компенсация не выплачивается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91" name="Объект 3" descr=""/>
          <p:cNvPicPr/>
          <p:nvPr/>
        </p:nvPicPr>
        <p:blipFill>
          <a:blip r:embed="rId1"/>
          <a:srcRect l="0" t="2949" r="0" b="2412"/>
          <a:stretch/>
        </p:blipFill>
        <p:spPr>
          <a:xfrm>
            <a:off x="3600" y="35280"/>
            <a:ext cx="9140040" cy="6822360"/>
          </a:xfrm>
          <a:prstGeom prst="rect">
            <a:avLst/>
          </a:prstGeom>
          <a:ln>
            <a:noFill/>
          </a:ln>
        </p:spPr>
      </p:pic>
      <p:pic>
        <p:nvPicPr>
          <p:cNvPr id="192" name="Рисунок 4" descr=""/>
          <p:cNvPicPr/>
          <p:nvPr/>
        </p:nvPicPr>
        <p:blipFill>
          <a:blip r:embed="rId2"/>
          <a:srcRect l="0" t="2949" r="0" b="241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93" name="CustomShape 2"/>
          <p:cNvSpPr/>
          <p:nvPr/>
        </p:nvSpPr>
        <p:spPr>
          <a:xfrm>
            <a:off x="179640" y="116640"/>
            <a:ext cx="7878240" cy="1828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Информация о родительской плате и части ее компенсации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общеразвивающих групп в 2021г.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в сельских садах, режим работы: 12 часовой, 5 дней в неделю 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Пример: Если доход на каждого члена семьи до 10000 рублей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 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  <p:graphicFrame>
        <p:nvGraphicFramePr>
          <p:cNvPr id="194" name="Table 3"/>
          <p:cNvGraphicFramePr/>
          <p:nvPr/>
        </p:nvGraphicFramePr>
        <p:xfrm>
          <a:off x="0" y="1400760"/>
          <a:ext cx="8929440" cy="4880880"/>
        </p:xfrm>
        <a:graphic>
          <a:graphicData uri="http://schemas.openxmlformats.org/drawingml/2006/table">
            <a:tbl>
              <a:tblPr/>
              <a:tblGrid>
                <a:gridCol w="1785960"/>
                <a:gridCol w="785520"/>
                <a:gridCol w="642600"/>
                <a:gridCol w="714240"/>
                <a:gridCol w="857160"/>
                <a:gridCol w="714240"/>
                <a:gridCol w="785520"/>
                <a:gridCol w="857160"/>
                <a:gridCol w="928440"/>
                <a:gridCol w="858600"/>
              </a:tblGrid>
              <a:tr h="1370520">
                <a:tc gridSpan="2" row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Количество детей в семье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 rowSpan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компенсации части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второй (дополнительной) компенсации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оплаты родителей с учетом двух компенсационных выплат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731160">
                <a:tc vMerge="1" gridSpan="1">
                  <a:tcPr marL="90000" marR="90000">
                    <a:solidFill>
                      <a:srgbClr val="729fcf"/>
                    </a:solidFill>
                  </a:tcPr>
                </a:tc>
                <a:tc vMerge="1" hMerge="1"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7005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–ребенок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1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3382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385,8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929,8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967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1951,2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2029,2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  <a:tr h="11268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– ребенка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1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1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1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1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6504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3382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3382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6764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927,5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1298,5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385,8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964,5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1350,3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929,8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1088,74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2018,54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1132,34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2099,34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3186,96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3314,36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11574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– и последующие дети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1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1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3-го</a:t>
                      </a:r>
                      <a:endParaRPr b="0" lang="ru-RU" sz="11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1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1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4878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5073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185,4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463,5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648,9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1297,8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482,5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675,5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1351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544,62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603,12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1612,74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483,4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565,92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626,57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1675,89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1967,49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2046,11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</a:tbl>
          </a:graphicData>
        </a:graphic>
      </p:graphicFrame>
      <p:pic>
        <p:nvPicPr>
          <p:cNvPr id="195" name="Рисунок 16" descr=""/>
          <p:cNvPicPr/>
          <p:nvPr/>
        </p:nvPicPr>
        <p:blipFill>
          <a:blip r:embed="rId3"/>
          <a:srcRect l="71358" t="2570" r="9487" b="81631"/>
          <a:stretch/>
        </p:blipFill>
        <p:spPr>
          <a:xfrm>
            <a:off x="428760" y="3214800"/>
            <a:ext cx="570960" cy="499680"/>
          </a:xfrm>
          <a:prstGeom prst="rect">
            <a:avLst/>
          </a:prstGeom>
          <a:ln>
            <a:noFill/>
          </a:ln>
        </p:spPr>
      </p:pic>
      <p:pic>
        <p:nvPicPr>
          <p:cNvPr id="196" name="Рисунок 17" descr=""/>
          <p:cNvPicPr/>
          <p:nvPr/>
        </p:nvPicPr>
        <p:blipFill>
          <a:blip r:embed="rId4"/>
          <a:srcRect l="71358" t="2570" r="9487" b="81631"/>
          <a:stretch/>
        </p:blipFill>
        <p:spPr>
          <a:xfrm>
            <a:off x="214200" y="4143240"/>
            <a:ext cx="694080" cy="598680"/>
          </a:xfrm>
          <a:prstGeom prst="rect">
            <a:avLst/>
          </a:prstGeom>
          <a:ln>
            <a:noFill/>
          </a:ln>
        </p:spPr>
      </p:pic>
      <p:pic>
        <p:nvPicPr>
          <p:cNvPr id="197" name="Рисунок 18" descr=""/>
          <p:cNvPicPr/>
          <p:nvPr/>
        </p:nvPicPr>
        <p:blipFill>
          <a:blip r:embed="rId5"/>
          <a:srcRect l="71358" t="2570" r="9487" b="81631"/>
          <a:stretch/>
        </p:blipFill>
        <p:spPr>
          <a:xfrm>
            <a:off x="785880" y="4143240"/>
            <a:ext cx="749520" cy="598680"/>
          </a:xfrm>
          <a:prstGeom prst="rect">
            <a:avLst/>
          </a:prstGeom>
          <a:ln>
            <a:noFill/>
          </a:ln>
        </p:spPr>
      </p:pic>
      <p:pic>
        <p:nvPicPr>
          <p:cNvPr id="198" name="Рисунок 20" descr=""/>
          <p:cNvPicPr/>
          <p:nvPr/>
        </p:nvPicPr>
        <p:blipFill>
          <a:blip r:embed="rId6"/>
          <a:srcRect l="71358" t="2570" r="9487" b="81631"/>
          <a:stretch/>
        </p:blipFill>
        <p:spPr>
          <a:xfrm>
            <a:off x="642960" y="521496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199" name="Рисунок 21" descr=""/>
          <p:cNvPicPr/>
          <p:nvPr/>
        </p:nvPicPr>
        <p:blipFill>
          <a:blip r:embed="rId7"/>
          <a:srcRect l="71358" t="2570" r="9487" b="81631"/>
          <a:stretch/>
        </p:blipFill>
        <p:spPr>
          <a:xfrm>
            <a:off x="214200" y="521496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200" name="Рисунок 22" descr=""/>
          <p:cNvPicPr/>
          <p:nvPr/>
        </p:nvPicPr>
        <p:blipFill>
          <a:blip r:embed="rId8"/>
          <a:srcRect l="71358" t="2570" r="9487" b="81631"/>
          <a:stretch/>
        </p:blipFill>
        <p:spPr>
          <a:xfrm>
            <a:off x="1071360" y="5214960"/>
            <a:ext cx="492120" cy="428400"/>
          </a:xfrm>
          <a:prstGeom prst="rect">
            <a:avLst/>
          </a:prstGeom>
          <a:ln>
            <a:noFill/>
          </a:ln>
        </p:spPr>
      </p:pic>
      <p:sp>
        <p:nvSpPr>
          <p:cNvPr id="201" name="CustomShape 4"/>
          <p:cNvSpPr/>
          <p:nvPr/>
        </p:nvSpPr>
        <p:spPr>
          <a:xfrm>
            <a:off x="0" y="6215040"/>
            <a:ext cx="889200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</a:rPr>
              <a:t>Свыше 20000 рублей дополнительная компенсация не выплачивается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3" name="Объект 3" descr=""/>
          <p:cNvPicPr/>
          <p:nvPr/>
        </p:nvPicPr>
        <p:blipFill>
          <a:blip r:embed="rId1"/>
          <a:srcRect l="0" t="2949" r="0" b="2412"/>
          <a:stretch/>
        </p:blipFill>
        <p:spPr>
          <a:xfrm>
            <a:off x="3600" y="35280"/>
            <a:ext cx="9140040" cy="6822360"/>
          </a:xfrm>
          <a:prstGeom prst="rect">
            <a:avLst/>
          </a:prstGeom>
          <a:ln>
            <a:noFill/>
          </a:ln>
        </p:spPr>
      </p:pic>
      <p:pic>
        <p:nvPicPr>
          <p:cNvPr id="204" name="Рисунок 4" descr=""/>
          <p:cNvPicPr/>
          <p:nvPr/>
        </p:nvPicPr>
        <p:blipFill>
          <a:blip r:embed="rId2"/>
          <a:srcRect l="0" t="2949" r="0" b="241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205" name="CustomShape 2"/>
          <p:cNvSpPr/>
          <p:nvPr/>
        </p:nvSpPr>
        <p:spPr>
          <a:xfrm>
            <a:off x="179640" y="116640"/>
            <a:ext cx="7878240" cy="1828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Информация о родительской плате и части ее компенсации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общеразвивающих групп в 2021г.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в сельских садах, режим работы: 12 часовой, 5 дней в неделю 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Пример: Если доход на каждого члена семьи от 10001  до 15000 руб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 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  <p:graphicFrame>
        <p:nvGraphicFramePr>
          <p:cNvPr id="206" name="Table 3"/>
          <p:cNvGraphicFramePr/>
          <p:nvPr/>
        </p:nvGraphicFramePr>
        <p:xfrm>
          <a:off x="0" y="1400760"/>
          <a:ext cx="8929440" cy="4880880"/>
        </p:xfrm>
        <a:graphic>
          <a:graphicData uri="http://schemas.openxmlformats.org/drawingml/2006/table">
            <a:tbl>
              <a:tblPr/>
              <a:tblGrid>
                <a:gridCol w="1785960"/>
                <a:gridCol w="785520"/>
                <a:gridCol w="642600"/>
                <a:gridCol w="714240"/>
                <a:gridCol w="857160"/>
                <a:gridCol w="714240"/>
                <a:gridCol w="785520"/>
                <a:gridCol w="857160"/>
                <a:gridCol w="928440"/>
                <a:gridCol w="858600"/>
              </a:tblGrid>
              <a:tr h="1370520">
                <a:tc gridSpan="2" row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Количество детей в семье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 rowSpan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компенсации части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второй (дополнительной) компенсации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оплаты родителей с учетом двух компенсационных выплат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731160">
                <a:tc vMerge="1" gridSpan="1">
                  <a:tcPr marL="90000" marR="90000">
                    <a:solidFill>
                      <a:srgbClr val="729fcf"/>
                    </a:solidFill>
                  </a:tcPr>
                </a:tc>
                <a:tc vMerge="1" hMerge="1"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7005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–ребенок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1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3382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385,8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604,6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628,8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2276,4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2367,4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  <a:tr h="11268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– ребенка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1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1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1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1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6504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3382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3382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6764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927,5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1298,5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385,8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964,5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1350,3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604,6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926,14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1530,74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628,8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963,24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1592,04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3674,76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3821,66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11574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– и последующие дети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1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1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3-го</a:t>
                      </a:r>
                      <a:endParaRPr b="0" lang="ru-RU" sz="11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1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1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4878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5073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185,4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463,5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648,9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1297,8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482,5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675,5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1351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302,4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463,3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391,74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1157,44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314,3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481,37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406,74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1202,41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2422,76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2519,59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</a:tbl>
          </a:graphicData>
        </a:graphic>
      </p:graphicFrame>
      <p:pic>
        <p:nvPicPr>
          <p:cNvPr id="207" name="Рисунок 16" descr=""/>
          <p:cNvPicPr/>
          <p:nvPr/>
        </p:nvPicPr>
        <p:blipFill>
          <a:blip r:embed="rId3"/>
          <a:srcRect l="71358" t="2570" r="9487" b="81631"/>
          <a:stretch/>
        </p:blipFill>
        <p:spPr>
          <a:xfrm>
            <a:off x="428760" y="3214800"/>
            <a:ext cx="570960" cy="499680"/>
          </a:xfrm>
          <a:prstGeom prst="rect">
            <a:avLst/>
          </a:prstGeom>
          <a:ln>
            <a:noFill/>
          </a:ln>
        </p:spPr>
      </p:pic>
      <p:pic>
        <p:nvPicPr>
          <p:cNvPr id="208" name="Рисунок 17" descr=""/>
          <p:cNvPicPr/>
          <p:nvPr/>
        </p:nvPicPr>
        <p:blipFill>
          <a:blip r:embed="rId4"/>
          <a:srcRect l="71358" t="2570" r="9487" b="81631"/>
          <a:stretch/>
        </p:blipFill>
        <p:spPr>
          <a:xfrm>
            <a:off x="214200" y="4143240"/>
            <a:ext cx="694080" cy="598680"/>
          </a:xfrm>
          <a:prstGeom prst="rect">
            <a:avLst/>
          </a:prstGeom>
          <a:ln>
            <a:noFill/>
          </a:ln>
        </p:spPr>
      </p:pic>
      <p:pic>
        <p:nvPicPr>
          <p:cNvPr id="209" name="Рисунок 18" descr=""/>
          <p:cNvPicPr/>
          <p:nvPr/>
        </p:nvPicPr>
        <p:blipFill>
          <a:blip r:embed="rId5"/>
          <a:srcRect l="71358" t="2570" r="9487" b="81631"/>
          <a:stretch/>
        </p:blipFill>
        <p:spPr>
          <a:xfrm>
            <a:off x="785880" y="4143240"/>
            <a:ext cx="749520" cy="598680"/>
          </a:xfrm>
          <a:prstGeom prst="rect">
            <a:avLst/>
          </a:prstGeom>
          <a:ln>
            <a:noFill/>
          </a:ln>
        </p:spPr>
      </p:pic>
      <p:pic>
        <p:nvPicPr>
          <p:cNvPr id="210" name="Рисунок 20" descr=""/>
          <p:cNvPicPr/>
          <p:nvPr/>
        </p:nvPicPr>
        <p:blipFill>
          <a:blip r:embed="rId6"/>
          <a:srcRect l="71358" t="2570" r="9487" b="81631"/>
          <a:stretch/>
        </p:blipFill>
        <p:spPr>
          <a:xfrm>
            <a:off x="642960" y="521496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211" name="Рисунок 21" descr=""/>
          <p:cNvPicPr/>
          <p:nvPr/>
        </p:nvPicPr>
        <p:blipFill>
          <a:blip r:embed="rId7"/>
          <a:srcRect l="71358" t="2570" r="9487" b="81631"/>
          <a:stretch/>
        </p:blipFill>
        <p:spPr>
          <a:xfrm>
            <a:off x="214200" y="521496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212" name="Рисунок 22" descr=""/>
          <p:cNvPicPr/>
          <p:nvPr/>
        </p:nvPicPr>
        <p:blipFill>
          <a:blip r:embed="rId8"/>
          <a:srcRect l="71358" t="2570" r="9487" b="81631"/>
          <a:stretch/>
        </p:blipFill>
        <p:spPr>
          <a:xfrm>
            <a:off x="1071360" y="5214960"/>
            <a:ext cx="492120" cy="428400"/>
          </a:xfrm>
          <a:prstGeom prst="rect">
            <a:avLst/>
          </a:prstGeom>
          <a:ln>
            <a:noFill/>
          </a:ln>
        </p:spPr>
      </p:pic>
      <p:sp>
        <p:nvSpPr>
          <p:cNvPr id="213" name="CustomShape 4"/>
          <p:cNvSpPr/>
          <p:nvPr/>
        </p:nvSpPr>
        <p:spPr>
          <a:xfrm>
            <a:off x="0" y="6215040"/>
            <a:ext cx="889200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</a:rPr>
              <a:t>Свыше 20000 рублей дополнительная компенсация не выплачивается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15" name="Объект 3" descr=""/>
          <p:cNvPicPr/>
          <p:nvPr/>
        </p:nvPicPr>
        <p:blipFill>
          <a:blip r:embed="rId1"/>
          <a:srcRect l="0" t="2949" r="0" b="2412"/>
          <a:stretch/>
        </p:blipFill>
        <p:spPr>
          <a:xfrm>
            <a:off x="3600" y="35280"/>
            <a:ext cx="9140040" cy="6822360"/>
          </a:xfrm>
          <a:prstGeom prst="rect">
            <a:avLst/>
          </a:prstGeom>
          <a:ln>
            <a:noFill/>
          </a:ln>
        </p:spPr>
      </p:pic>
      <p:pic>
        <p:nvPicPr>
          <p:cNvPr id="216" name="Рисунок 4" descr=""/>
          <p:cNvPicPr/>
          <p:nvPr/>
        </p:nvPicPr>
        <p:blipFill>
          <a:blip r:embed="rId2"/>
          <a:srcRect l="0" t="2949" r="0" b="241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217" name="CustomShape 2"/>
          <p:cNvSpPr/>
          <p:nvPr/>
        </p:nvSpPr>
        <p:spPr>
          <a:xfrm>
            <a:off x="179640" y="116640"/>
            <a:ext cx="7878240" cy="1828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Информация о родительской плате и части ее компенсации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общеразвивающих групп в 2021г.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в сельских садах, режим работы: 12 часовой, 5 дней в неделю 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Пример: Если доход на каждого члена семьи от 15001  до 20000 руб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 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  <p:graphicFrame>
        <p:nvGraphicFramePr>
          <p:cNvPr id="218" name="Table 3"/>
          <p:cNvGraphicFramePr/>
          <p:nvPr/>
        </p:nvGraphicFramePr>
        <p:xfrm>
          <a:off x="0" y="1400760"/>
          <a:ext cx="8929440" cy="4880880"/>
        </p:xfrm>
        <a:graphic>
          <a:graphicData uri="http://schemas.openxmlformats.org/drawingml/2006/table">
            <a:tbl>
              <a:tblPr/>
              <a:tblGrid>
                <a:gridCol w="1785960"/>
                <a:gridCol w="785520"/>
                <a:gridCol w="642600"/>
                <a:gridCol w="714240"/>
                <a:gridCol w="857160"/>
                <a:gridCol w="714240"/>
                <a:gridCol w="785520"/>
                <a:gridCol w="857160"/>
                <a:gridCol w="928440"/>
                <a:gridCol w="858600"/>
              </a:tblGrid>
              <a:tr h="1370520">
                <a:tc gridSpan="2" row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Количество детей в семье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 rowSpan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компенсации части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второй (дополнительной) компенсации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оплаты родителей с учетом двух компенсационных выплат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731160">
                <a:tc vMerge="1" gridSpan="1">
                  <a:tcPr marL="90000" marR="90000">
                    <a:solidFill>
                      <a:srgbClr val="729fcf"/>
                    </a:solidFill>
                  </a:tcPr>
                </a:tc>
                <a:tc vMerge="1" hMerge="1"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7005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–ребенок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1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3382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385,8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279,4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290,6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2601,60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2705,60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  <a:tr h="11268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– ребенка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1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1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1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1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6504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3382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3382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6764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927,5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1298,5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385,8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964,5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1350,3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279,4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600,94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880,34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290,6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625,04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915,64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4325,16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4498,06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11574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– и последующие дети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1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1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3-го</a:t>
                      </a:r>
                      <a:endParaRPr b="0" lang="ru-RU" sz="11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1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1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4878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5073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185,4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463,5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648,9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1297,8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482,5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675,5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1351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139,8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300,72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115,32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555,84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145,2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312,27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119,27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576,74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3024,36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3145,26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</a:tbl>
          </a:graphicData>
        </a:graphic>
      </p:graphicFrame>
      <p:pic>
        <p:nvPicPr>
          <p:cNvPr id="219" name="Рисунок 16" descr=""/>
          <p:cNvPicPr/>
          <p:nvPr/>
        </p:nvPicPr>
        <p:blipFill>
          <a:blip r:embed="rId3"/>
          <a:srcRect l="71358" t="2570" r="9487" b="81631"/>
          <a:stretch/>
        </p:blipFill>
        <p:spPr>
          <a:xfrm>
            <a:off x="428760" y="3214800"/>
            <a:ext cx="570960" cy="499680"/>
          </a:xfrm>
          <a:prstGeom prst="rect">
            <a:avLst/>
          </a:prstGeom>
          <a:ln>
            <a:noFill/>
          </a:ln>
        </p:spPr>
      </p:pic>
      <p:pic>
        <p:nvPicPr>
          <p:cNvPr id="220" name="Рисунок 17" descr=""/>
          <p:cNvPicPr/>
          <p:nvPr/>
        </p:nvPicPr>
        <p:blipFill>
          <a:blip r:embed="rId4"/>
          <a:srcRect l="71358" t="2570" r="9487" b="81631"/>
          <a:stretch/>
        </p:blipFill>
        <p:spPr>
          <a:xfrm>
            <a:off x="214200" y="4143240"/>
            <a:ext cx="694080" cy="598680"/>
          </a:xfrm>
          <a:prstGeom prst="rect">
            <a:avLst/>
          </a:prstGeom>
          <a:ln>
            <a:noFill/>
          </a:ln>
        </p:spPr>
      </p:pic>
      <p:pic>
        <p:nvPicPr>
          <p:cNvPr id="221" name="Рисунок 18" descr=""/>
          <p:cNvPicPr/>
          <p:nvPr/>
        </p:nvPicPr>
        <p:blipFill>
          <a:blip r:embed="rId5"/>
          <a:srcRect l="71358" t="2570" r="9487" b="81631"/>
          <a:stretch/>
        </p:blipFill>
        <p:spPr>
          <a:xfrm>
            <a:off x="785880" y="4143240"/>
            <a:ext cx="749520" cy="598680"/>
          </a:xfrm>
          <a:prstGeom prst="rect">
            <a:avLst/>
          </a:prstGeom>
          <a:ln>
            <a:noFill/>
          </a:ln>
        </p:spPr>
      </p:pic>
      <p:pic>
        <p:nvPicPr>
          <p:cNvPr id="222" name="Рисунок 20" descr=""/>
          <p:cNvPicPr/>
          <p:nvPr/>
        </p:nvPicPr>
        <p:blipFill>
          <a:blip r:embed="rId6"/>
          <a:srcRect l="71358" t="2570" r="9487" b="81631"/>
          <a:stretch/>
        </p:blipFill>
        <p:spPr>
          <a:xfrm>
            <a:off x="642960" y="521496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223" name="Рисунок 21" descr=""/>
          <p:cNvPicPr/>
          <p:nvPr/>
        </p:nvPicPr>
        <p:blipFill>
          <a:blip r:embed="rId7"/>
          <a:srcRect l="71358" t="2570" r="9487" b="81631"/>
          <a:stretch/>
        </p:blipFill>
        <p:spPr>
          <a:xfrm>
            <a:off x="214200" y="521496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224" name="Рисунок 22" descr=""/>
          <p:cNvPicPr/>
          <p:nvPr/>
        </p:nvPicPr>
        <p:blipFill>
          <a:blip r:embed="rId8"/>
          <a:srcRect l="71358" t="2570" r="9487" b="81631"/>
          <a:stretch/>
        </p:blipFill>
        <p:spPr>
          <a:xfrm>
            <a:off x="1071360" y="5214960"/>
            <a:ext cx="492120" cy="428400"/>
          </a:xfrm>
          <a:prstGeom prst="rect">
            <a:avLst/>
          </a:prstGeom>
          <a:ln>
            <a:noFill/>
          </a:ln>
        </p:spPr>
      </p:pic>
      <p:sp>
        <p:nvSpPr>
          <p:cNvPr id="225" name="CustomShape 4"/>
          <p:cNvSpPr/>
          <p:nvPr/>
        </p:nvSpPr>
        <p:spPr>
          <a:xfrm>
            <a:off x="0" y="6215040"/>
            <a:ext cx="889200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</a:rPr>
              <a:t>Свыше 20000 рублей дополнительная компенсация не выплачивается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27" name="Объект 3" descr=""/>
          <p:cNvPicPr/>
          <p:nvPr/>
        </p:nvPicPr>
        <p:blipFill>
          <a:blip r:embed="rId1"/>
          <a:srcRect l="0" t="2949" r="0" b="2412"/>
          <a:stretch/>
        </p:blipFill>
        <p:spPr>
          <a:xfrm>
            <a:off x="3600" y="35280"/>
            <a:ext cx="9140040" cy="6822360"/>
          </a:xfrm>
          <a:prstGeom prst="rect">
            <a:avLst/>
          </a:prstGeom>
          <a:ln>
            <a:noFill/>
          </a:ln>
        </p:spPr>
      </p:pic>
      <p:pic>
        <p:nvPicPr>
          <p:cNvPr id="228" name="Рисунок 4" descr=""/>
          <p:cNvPicPr/>
          <p:nvPr/>
        </p:nvPicPr>
        <p:blipFill>
          <a:blip r:embed="rId2"/>
          <a:srcRect l="0" t="2949" r="0" b="241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229" name="CustomShape 2"/>
          <p:cNvSpPr/>
          <p:nvPr/>
        </p:nvSpPr>
        <p:spPr>
          <a:xfrm>
            <a:off x="179640" y="116640"/>
            <a:ext cx="8136720" cy="1828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Информация о родительской плате и части ее компенсации общеразвивающих групп на 2021г. В сельских садах с режимом работы 10,5 часов 5 дней в неделю.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Пример: Если доход на каждого члена семьи  до 10000 руб.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 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  <p:graphicFrame>
        <p:nvGraphicFramePr>
          <p:cNvPr id="230" name="Table 3"/>
          <p:cNvGraphicFramePr/>
          <p:nvPr/>
        </p:nvGraphicFramePr>
        <p:xfrm>
          <a:off x="0" y="1357200"/>
          <a:ext cx="9143640" cy="5143320"/>
        </p:xfrm>
        <a:graphic>
          <a:graphicData uri="http://schemas.openxmlformats.org/drawingml/2006/table">
            <a:tbl>
              <a:tblPr/>
              <a:tblGrid>
                <a:gridCol w="1742760"/>
                <a:gridCol w="796680"/>
                <a:gridCol w="798120"/>
                <a:gridCol w="725400"/>
                <a:gridCol w="870840"/>
                <a:gridCol w="725400"/>
                <a:gridCol w="870840"/>
                <a:gridCol w="870840"/>
                <a:gridCol w="931320"/>
                <a:gridCol w="811440"/>
              </a:tblGrid>
              <a:tr h="1405440">
                <a:tc gridSpan="2" row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Количество детей в семье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 rowSpan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родительской платы 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 основной компенсации части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дополнительной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компенсации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оплаты родителей с учетом двух компенсационных выплат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463680">
                <a:tc vMerge="1" gridSpan="1">
                  <a:tcPr marL="90000" marR="90000">
                    <a:solidFill>
                      <a:srgbClr val="729fcf"/>
                    </a:solidFill>
                  </a:tcPr>
                </a:tc>
                <a:tc vMerge="1" hMerge="1"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8157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–ребенок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3127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340,4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910,4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946,8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1876,20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1951,2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17108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– ребенка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3127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3127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6254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6504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340,4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1191,4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1239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910,4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1087,74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1998,14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946,8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1131,24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2078,04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3064,46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3186,96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12873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– и последующие дети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3-го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1564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1564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1564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4692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4878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170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595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1190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442,5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619,5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1239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455,6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544,68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609,28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1609,56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473,40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565,62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632,52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1671,54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1892,44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1967,46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  <p:pic>
        <p:nvPicPr>
          <p:cNvPr id="231" name="Рисунок 16" descr=""/>
          <p:cNvPicPr/>
          <p:nvPr/>
        </p:nvPicPr>
        <p:blipFill>
          <a:blip r:embed="rId3"/>
          <a:srcRect l="71358" t="2570" r="9487" b="81631"/>
          <a:stretch/>
        </p:blipFill>
        <p:spPr>
          <a:xfrm>
            <a:off x="571320" y="3071880"/>
            <a:ext cx="570960" cy="491400"/>
          </a:xfrm>
          <a:prstGeom prst="rect">
            <a:avLst/>
          </a:prstGeom>
          <a:ln>
            <a:noFill/>
          </a:ln>
        </p:spPr>
      </p:pic>
      <p:pic>
        <p:nvPicPr>
          <p:cNvPr id="232" name="Рисунок 17" descr=""/>
          <p:cNvPicPr/>
          <p:nvPr/>
        </p:nvPicPr>
        <p:blipFill>
          <a:blip r:embed="rId4"/>
          <a:srcRect l="71358" t="2570" r="9487" b="81631"/>
          <a:stretch/>
        </p:blipFill>
        <p:spPr>
          <a:xfrm>
            <a:off x="214200" y="4000680"/>
            <a:ext cx="694080" cy="527040"/>
          </a:xfrm>
          <a:prstGeom prst="rect">
            <a:avLst/>
          </a:prstGeom>
          <a:ln>
            <a:noFill/>
          </a:ln>
        </p:spPr>
      </p:pic>
      <p:pic>
        <p:nvPicPr>
          <p:cNvPr id="233" name="Рисунок 18" descr=""/>
          <p:cNvPicPr/>
          <p:nvPr/>
        </p:nvPicPr>
        <p:blipFill>
          <a:blip r:embed="rId5"/>
          <a:srcRect l="71358" t="2570" r="9487" b="81631"/>
          <a:stretch/>
        </p:blipFill>
        <p:spPr>
          <a:xfrm>
            <a:off x="928800" y="4000680"/>
            <a:ext cx="749520" cy="527040"/>
          </a:xfrm>
          <a:prstGeom prst="rect">
            <a:avLst/>
          </a:prstGeom>
          <a:ln>
            <a:noFill/>
          </a:ln>
        </p:spPr>
      </p:pic>
      <p:pic>
        <p:nvPicPr>
          <p:cNvPr id="234" name="Рисунок 20" descr=""/>
          <p:cNvPicPr/>
          <p:nvPr/>
        </p:nvPicPr>
        <p:blipFill>
          <a:blip r:embed="rId6"/>
          <a:srcRect l="71358" t="2570" r="9487" b="81631"/>
          <a:stretch/>
        </p:blipFill>
        <p:spPr>
          <a:xfrm>
            <a:off x="214200" y="5214960"/>
            <a:ext cx="492120" cy="499680"/>
          </a:xfrm>
          <a:prstGeom prst="rect">
            <a:avLst/>
          </a:prstGeom>
          <a:ln>
            <a:noFill/>
          </a:ln>
        </p:spPr>
      </p:pic>
      <p:pic>
        <p:nvPicPr>
          <p:cNvPr id="235" name="Рисунок 21" descr=""/>
          <p:cNvPicPr/>
          <p:nvPr/>
        </p:nvPicPr>
        <p:blipFill>
          <a:blip r:embed="rId7"/>
          <a:srcRect l="71358" t="2570" r="9487" b="81631"/>
          <a:stretch/>
        </p:blipFill>
        <p:spPr>
          <a:xfrm>
            <a:off x="642960" y="5214960"/>
            <a:ext cx="492120" cy="499680"/>
          </a:xfrm>
          <a:prstGeom prst="rect">
            <a:avLst/>
          </a:prstGeom>
          <a:ln>
            <a:noFill/>
          </a:ln>
        </p:spPr>
      </p:pic>
      <p:pic>
        <p:nvPicPr>
          <p:cNvPr id="236" name="Рисунок 22" descr=""/>
          <p:cNvPicPr/>
          <p:nvPr/>
        </p:nvPicPr>
        <p:blipFill>
          <a:blip r:embed="rId8"/>
          <a:srcRect l="71358" t="2570" r="9487" b="81631"/>
          <a:stretch/>
        </p:blipFill>
        <p:spPr>
          <a:xfrm>
            <a:off x="1143000" y="5214960"/>
            <a:ext cx="492120" cy="499680"/>
          </a:xfrm>
          <a:prstGeom prst="rect">
            <a:avLst/>
          </a:prstGeom>
          <a:ln>
            <a:noFill/>
          </a:ln>
        </p:spPr>
      </p:pic>
      <p:sp>
        <p:nvSpPr>
          <p:cNvPr id="237" name="CustomShape 4"/>
          <p:cNvSpPr/>
          <p:nvPr/>
        </p:nvSpPr>
        <p:spPr>
          <a:xfrm>
            <a:off x="0" y="6215040"/>
            <a:ext cx="889200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</a:rPr>
              <a:t>Свыше 20000 рублей дополнительная компенсация не выплачивается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39" name="Объект 3" descr=""/>
          <p:cNvPicPr/>
          <p:nvPr/>
        </p:nvPicPr>
        <p:blipFill>
          <a:blip r:embed="rId1"/>
          <a:srcRect l="0" t="2949" r="0" b="2412"/>
          <a:stretch/>
        </p:blipFill>
        <p:spPr>
          <a:xfrm>
            <a:off x="3600" y="35280"/>
            <a:ext cx="9140040" cy="6822360"/>
          </a:xfrm>
          <a:prstGeom prst="rect">
            <a:avLst/>
          </a:prstGeom>
          <a:ln>
            <a:noFill/>
          </a:ln>
        </p:spPr>
      </p:pic>
      <p:pic>
        <p:nvPicPr>
          <p:cNvPr id="240" name="Рисунок 4" descr=""/>
          <p:cNvPicPr/>
          <p:nvPr/>
        </p:nvPicPr>
        <p:blipFill>
          <a:blip r:embed="rId2"/>
          <a:srcRect l="0" t="2949" r="0" b="241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241" name="CustomShape 2"/>
          <p:cNvSpPr/>
          <p:nvPr/>
        </p:nvSpPr>
        <p:spPr>
          <a:xfrm>
            <a:off x="179640" y="116640"/>
            <a:ext cx="8136720" cy="1612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600" spc="49" strike="noStrike">
                <a:latin typeface="Times New Roman"/>
              </a:rPr>
              <a:t>Информация о родительской плате и части ее компенсации</a:t>
            </a:r>
            <a:endParaRPr b="0" lang="ru-RU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600" spc="49" strike="noStrike">
                <a:latin typeface="Times New Roman"/>
              </a:rPr>
              <a:t>общеразвивающих групп на 2021г. в сельских садах с режимом работы 10,5 часов 5 дней в неделю.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600" spc="49" strike="noStrike">
                <a:latin typeface="Times New Roman"/>
              </a:rPr>
              <a:t>Пример: Если доход на каждого члена семьи от 10001 до 15000 руб.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 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  <p:graphicFrame>
        <p:nvGraphicFramePr>
          <p:cNvPr id="242" name="Table 3"/>
          <p:cNvGraphicFramePr/>
          <p:nvPr/>
        </p:nvGraphicFramePr>
        <p:xfrm>
          <a:off x="0" y="1245600"/>
          <a:ext cx="9000720" cy="4857480"/>
        </p:xfrm>
        <a:graphic>
          <a:graphicData uri="http://schemas.openxmlformats.org/drawingml/2006/table">
            <a:tbl>
              <a:tblPr/>
              <a:tblGrid>
                <a:gridCol w="1715400"/>
                <a:gridCol w="784440"/>
                <a:gridCol w="785520"/>
                <a:gridCol w="714240"/>
                <a:gridCol w="857160"/>
                <a:gridCol w="714240"/>
                <a:gridCol w="857160"/>
                <a:gridCol w="857160"/>
                <a:gridCol w="916920"/>
                <a:gridCol w="798480"/>
              </a:tblGrid>
              <a:tr h="1370520">
                <a:tc gridSpan="2" row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Количество детей в семье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 rowSpan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родительской платы 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 основной компенсации части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дополнительной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компенсации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оплаты родителей с учетом двух компенсационных выплат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446760">
                <a:tc vMerge="1" gridSpan="1">
                  <a:tcPr marL="90000" marR="90000">
                    <a:solidFill>
                      <a:srgbClr val="729fcf"/>
                    </a:solidFill>
                  </a:tcPr>
                </a:tc>
                <a:tc vMerge="1" hMerge="1"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78588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–ребенок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3127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340,4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597,7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621,60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2188,90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2276,4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09728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– ребенка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3127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3127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6254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6504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340,4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1191,4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1239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597,7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931,39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1529,09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621,60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968,64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1590,24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3533,51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3674,76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11574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– и последующие дети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3-го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1564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1564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1564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4692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4878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170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595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1190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442,5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619,5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1239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299,2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466,48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405,96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1171,64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310,8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484,32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421,14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1216,26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2330,36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2422,74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  <p:pic>
        <p:nvPicPr>
          <p:cNvPr id="243" name="Рисунок 16" descr=""/>
          <p:cNvPicPr/>
          <p:nvPr/>
        </p:nvPicPr>
        <p:blipFill>
          <a:blip r:embed="rId3"/>
          <a:srcRect l="71358" t="2570" r="9487" b="81631"/>
          <a:stretch/>
        </p:blipFill>
        <p:spPr>
          <a:xfrm>
            <a:off x="571320" y="3071880"/>
            <a:ext cx="570960" cy="491400"/>
          </a:xfrm>
          <a:prstGeom prst="rect">
            <a:avLst/>
          </a:prstGeom>
          <a:ln>
            <a:noFill/>
          </a:ln>
        </p:spPr>
      </p:pic>
      <p:pic>
        <p:nvPicPr>
          <p:cNvPr id="244" name="Рисунок 17" descr=""/>
          <p:cNvPicPr/>
          <p:nvPr/>
        </p:nvPicPr>
        <p:blipFill>
          <a:blip r:embed="rId4"/>
          <a:srcRect l="71358" t="2570" r="9487" b="81631"/>
          <a:stretch/>
        </p:blipFill>
        <p:spPr>
          <a:xfrm>
            <a:off x="214200" y="3929040"/>
            <a:ext cx="694080" cy="598680"/>
          </a:xfrm>
          <a:prstGeom prst="rect">
            <a:avLst/>
          </a:prstGeom>
          <a:ln>
            <a:noFill/>
          </a:ln>
        </p:spPr>
      </p:pic>
      <p:pic>
        <p:nvPicPr>
          <p:cNvPr id="245" name="Рисунок 18" descr=""/>
          <p:cNvPicPr/>
          <p:nvPr/>
        </p:nvPicPr>
        <p:blipFill>
          <a:blip r:embed="rId5"/>
          <a:srcRect l="71358" t="2570" r="9487" b="81631"/>
          <a:stretch/>
        </p:blipFill>
        <p:spPr>
          <a:xfrm>
            <a:off x="928800" y="3929040"/>
            <a:ext cx="749520" cy="598680"/>
          </a:xfrm>
          <a:prstGeom prst="rect">
            <a:avLst/>
          </a:prstGeom>
          <a:ln>
            <a:noFill/>
          </a:ln>
        </p:spPr>
      </p:pic>
      <p:pic>
        <p:nvPicPr>
          <p:cNvPr id="246" name="Рисунок 20" descr=""/>
          <p:cNvPicPr/>
          <p:nvPr/>
        </p:nvPicPr>
        <p:blipFill>
          <a:blip r:embed="rId6"/>
          <a:srcRect l="71358" t="2570" r="9487" b="81631"/>
          <a:stretch/>
        </p:blipFill>
        <p:spPr>
          <a:xfrm>
            <a:off x="214200" y="507204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247" name="Рисунок 21" descr=""/>
          <p:cNvPicPr/>
          <p:nvPr/>
        </p:nvPicPr>
        <p:blipFill>
          <a:blip r:embed="rId7"/>
          <a:srcRect l="71358" t="2570" r="9487" b="81631"/>
          <a:stretch/>
        </p:blipFill>
        <p:spPr>
          <a:xfrm>
            <a:off x="642960" y="507204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248" name="Рисунок 22" descr=""/>
          <p:cNvPicPr/>
          <p:nvPr/>
        </p:nvPicPr>
        <p:blipFill>
          <a:blip r:embed="rId8"/>
          <a:srcRect l="71358" t="2570" r="9487" b="81631"/>
          <a:stretch/>
        </p:blipFill>
        <p:spPr>
          <a:xfrm>
            <a:off x="1143000" y="5072040"/>
            <a:ext cx="492120" cy="431640"/>
          </a:xfrm>
          <a:prstGeom prst="rect">
            <a:avLst/>
          </a:prstGeom>
          <a:ln>
            <a:noFill/>
          </a:ln>
        </p:spPr>
      </p:pic>
      <p:sp>
        <p:nvSpPr>
          <p:cNvPr id="249" name="CustomShape 4"/>
          <p:cNvSpPr/>
          <p:nvPr/>
        </p:nvSpPr>
        <p:spPr>
          <a:xfrm>
            <a:off x="0" y="6215040"/>
            <a:ext cx="889200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</a:rPr>
              <a:t>Свыше 20000 рублей дополнительная компенсация не выплачивается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51" name="Объект 3" descr=""/>
          <p:cNvPicPr/>
          <p:nvPr/>
        </p:nvPicPr>
        <p:blipFill>
          <a:blip r:embed="rId1"/>
          <a:srcRect l="0" t="2949" r="0" b="2412"/>
          <a:stretch/>
        </p:blipFill>
        <p:spPr>
          <a:xfrm>
            <a:off x="3600" y="35280"/>
            <a:ext cx="9140040" cy="6822360"/>
          </a:xfrm>
          <a:prstGeom prst="rect">
            <a:avLst/>
          </a:prstGeom>
          <a:ln>
            <a:noFill/>
          </a:ln>
        </p:spPr>
      </p:pic>
      <p:pic>
        <p:nvPicPr>
          <p:cNvPr id="252" name="Рисунок 4" descr=""/>
          <p:cNvPicPr/>
          <p:nvPr/>
        </p:nvPicPr>
        <p:blipFill>
          <a:blip r:embed="rId2"/>
          <a:srcRect l="0" t="2949" r="0" b="241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253" name="CustomShape 2"/>
          <p:cNvSpPr/>
          <p:nvPr/>
        </p:nvSpPr>
        <p:spPr>
          <a:xfrm>
            <a:off x="179640" y="116640"/>
            <a:ext cx="8136720" cy="1612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600" spc="49" strike="noStrike">
                <a:latin typeface="Times New Roman"/>
              </a:rPr>
              <a:t>Информация о родительской плате и части ее компенсации</a:t>
            </a:r>
            <a:endParaRPr b="0" lang="ru-RU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600" spc="49" strike="noStrike">
                <a:latin typeface="Times New Roman"/>
              </a:rPr>
              <a:t>общеразвивающих групп на 2021г. в сельских садах с режимом работы 10,5 часов 5 дней в неделю.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600" spc="49" strike="noStrike">
                <a:latin typeface="Times New Roman"/>
              </a:rPr>
              <a:t>Пример: Если доход на каждого члена семьи от 15001 до 20000 руб.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 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  <p:graphicFrame>
        <p:nvGraphicFramePr>
          <p:cNvPr id="254" name="Table 3"/>
          <p:cNvGraphicFramePr/>
          <p:nvPr/>
        </p:nvGraphicFramePr>
        <p:xfrm>
          <a:off x="0" y="1143000"/>
          <a:ext cx="9000720" cy="4775400"/>
        </p:xfrm>
        <a:graphic>
          <a:graphicData uri="http://schemas.openxmlformats.org/drawingml/2006/table">
            <a:tbl>
              <a:tblPr/>
              <a:tblGrid>
                <a:gridCol w="1715400"/>
                <a:gridCol w="784440"/>
                <a:gridCol w="785520"/>
                <a:gridCol w="714240"/>
                <a:gridCol w="857160"/>
                <a:gridCol w="714240"/>
                <a:gridCol w="857160"/>
                <a:gridCol w="857160"/>
                <a:gridCol w="916920"/>
                <a:gridCol w="798480"/>
              </a:tblGrid>
              <a:tr h="1370520">
                <a:tc gridSpan="2" row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Количество детей в семье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 rowSpan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родительской платы 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 основной компенсации части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дополнительной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компенсации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оплаты родителей с учетом двух компенсационных выплат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304920">
                <a:tc vMerge="1" gridSpan="1">
                  <a:tcPr marL="90000" marR="90000">
                    <a:solidFill>
                      <a:srgbClr val="729fcf"/>
                    </a:solidFill>
                  </a:tcPr>
                </a:tc>
                <a:tc vMerge="1" hMerge="1"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7311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–ребенок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3127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340,4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296,4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2501,60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2601,60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09728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– ребенка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3127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3127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6254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6504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340,4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1191,4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1239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618,69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903,69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296,4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643,44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939,84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4158,91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4325,16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11574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– и последующие дети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3-го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1564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1564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1564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4692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4878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170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595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1190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442,5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619,5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1239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142,8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310,08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140,08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592,96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148,2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321,72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144,72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614,64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2909,04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3024,36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  <p:pic>
        <p:nvPicPr>
          <p:cNvPr id="255" name="Рисунок 16" descr=""/>
          <p:cNvPicPr/>
          <p:nvPr/>
        </p:nvPicPr>
        <p:blipFill>
          <a:blip r:embed="rId3"/>
          <a:srcRect l="71358" t="2570" r="9487" b="81631"/>
          <a:stretch/>
        </p:blipFill>
        <p:spPr>
          <a:xfrm>
            <a:off x="571320" y="3071880"/>
            <a:ext cx="570960" cy="491400"/>
          </a:xfrm>
          <a:prstGeom prst="rect">
            <a:avLst/>
          </a:prstGeom>
          <a:ln>
            <a:noFill/>
          </a:ln>
        </p:spPr>
      </p:pic>
      <p:pic>
        <p:nvPicPr>
          <p:cNvPr id="256" name="Рисунок 17" descr=""/>
          <p:cNvPicPr/>
          <p:nvPr/>
        </p:nvPicPr>
        <p:blipFill>
          <a:blip r:embed="rId4"/>
          <a:srcRect l="71358" t="2570" r="9487" b="81631"/>
          <a:stretch/>
        </p:blipFill>
        <p:spPr>
          <a:xfrm>
            <a:off x="214200" y="3929040"/>
            <a:ext cx="694080" cy="598680"/>
          </a:xfrm>
          <a:prstGeom prst="rect">
            <a:avLst/>
          </a:prstGeom>
          <a:ln>
            <a:noFill/>
          </a:ln>
        </p:spPr>
      </p:pic>
      <p:pic>
        <p:nvPicPr>
          <p:cNvPr id="257" name="Рисунок 18" descr=""/>
          <p:cNvPicPr/>
          <p:nvPr/>
        </p:nvPicPr>
        <p:blipFill>
          <a:blip r:embed="rId5"/>
          <a:srcRect l="71358" t="2570" r="9487" b="81631"/>
          <a:stretch/>
        </p:blipFill>
        <p:spPr>
          <a:xfrm>
            <a:off x="928800" y="3929040"/>
            <a:ext cx="749520" cy="598680"/>
          </a:xfrm>
          <a:prstGeom prst="rect">
            <a:avLst/>
          </a:prstGeom>
          <a:ln>
            <a:noFill/>
          </a:ln>
        </p:spPr>
      </p:pic>
      <p:pic>
        <p:nvPicPr>
          <p:cNvPr id="258" name="Рисунок 20" descr=""/>
          <p:cNvPicPr/>
          <p:nvPr/>
        </p:nvPicPr>
        <p:blipFill>
          <a:blip r:embed="rId6"/>
          <a:srcRect l="71358" t="2570" r="9487" b="81631"/>
          <a:stretch/>
        </p:blipFill>
        <p:spPr>
          <a:xfrm>
            <a:off x="214200" y="507204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259" name="Рисунок 21" descr=""/>
          <p:cNvPicPr/>
          <p:nvPr/>
        </p:nvPicPr>
        <p:blipFill>
          <a:blip r:embed="rId7"/>
          <a:srcRect l="71358" t="2570" r="9487" b="81631"/>
          <a:stretch/>
        </p:blipFill>
        <p:spPr>
          <a:xfrm>
            <a:off x="642960" y="507204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260" name="Рисунок 22" descr=""/>
          <p:cNvPicPr/>
          <p:nvPr/>
        </p:nvPicPr>
        <p:blipFill>
          <a:blip r:embed="rId8"/>
          <a:srcRect l="71358" t="2570" r="9487" b="81631"/>
          <a:stretch/>
        </p:blipFill>
        <p:spPr>
          <a:xfrm>
            <a:off x="1143000" y="5072040"/>
            <a:ext cx="492120" cy="431640"/>
          </a:xfrm>
          <a:prstGeom prst="rect">
            <a:avLst/>
          </a:prstGeom>
          <a:ln>
            <a:noFill/>
          </a:ln>
        </p:spPr>
      </p:pic>
      <p:sp>
        <p:nvSpPr>
          <p:cNvPr id="261" name="CustomShape 4"/>
          <p:cNvSpPr/>
          <p:nvPr/>
        </p:nvSpPr>
        <p:spPr>
          <a:xfrm>
            <a:off x="0" y="6215040"/>
            <a:ext cx="889200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</a:rPr>
              <a:t>Свыше 20000 рублей дополнительная компенсация не выплачивается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63" name="Объект 3" descr=""/>
          <p:cNvPicPr/>
          <p:nvPr/>
        </p:nvPicPr>
        <p:blipFill>
          <a:blip r:embed="rId1"/>
          <a:srcRect l="0" t="2949" r="0" b="2412"/>
          <a:stretch/>
        </p:blipFill>
        <p:spPr>
          <a:xfrm>
            <a:off x="3600" y="35280"/>
            <a:ext cx="9140040" cy="6822360"/>
          </a:xfrm>
          <a:prstGeom prst="rect">
            <a:avLst/>
          </a:prstGeom>
          <a:ln>
            <a:noFill/>
          </a:ln>
        </p:spPr>
      </p:pic>
      <p:pic>
        <p:nvPicPr>
          <p:cNvPr id="264" name="Рисунок 4" descr=""/>
          <p:cNvPicPr/>
          <p:nvPr/>
        </p:nvPicPr>
        <p:blipFill>
          <a:blip r:embed="rId2"/>
          <a:srcRect l="0" t="2949" r="0" b="241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265" name="CustomShape 2"/>
          <p:cNvSpPr/>
          <p:nvPr/>
        </p:nvSpPr>
        <p:spPr>
          <a:xfrm>
            <a:off x="179640" y="116640"/>
            <a:ext cx="7878240" cy="1828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Информация о родительской плате и части ее компенсации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общеразвивающих групп в 2021г.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в сельских садах, режим работы: 9 часовой, 5 дней в неделю 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Пример: Если доход на каждого члена семьи до 10000 рублей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 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  <p:graphicFrame>
        <p:nvGraphicFramePr>
          <p:cNvPr id="266" name="Table 3"/>
          <p:cNvGraphicFramePr/>
          <p:nvPr/>
        </p:nvGraphicFramePr>
        <p:xfrm>
          <a:off x="0" y="1400760"/>
          <a:ext cx="8929440" cy="4880880"/>
        </p:xfrm>
        <a:graphic>
          <a:graphicData uri="http://schemas.openxmlformats.org/drawingml/2006/table">
            <a:tbl>
              <a:tblPr/>
              <a:tblGrid>
                <a:gridCol w="1785960"/>
                <a:gridCol w="785520"/>
                <a:gridCol w="642600"/>
                <a:gridCol w="714240"/>
                <a:gridCol w="857160"/>
                <a:gridCol w="714240"/>
                <a:gridCol w="785520"/>
                <a:gridCol w="857160"/>
                <a:gridCol w="928440"/>
                <a:gridCol w="858600"/>
              </a:tblGrid>
              <a:tr h="1370520">
                <a:tc gridSpan="2" row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Количество детей в семье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 rowSpan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компенсации части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второй (дополнительной) компенсации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оплаты родителей с учетом двух компенсационных выплат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731160">
                <a:tc vMerge="1" gridSpan="1">
                  <a:tcPr marL="90000" marR="90000">
                    <a:solidFill>
                      <a:srgbClr val="729fcf"/>
                    </a:solidFill>
                  </a:tcPr>
                </a:tc>
                <a:tc vMerge="1" hMerge="1"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7311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–ребенок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3120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3245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321,8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334,6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926,2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963,4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1872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1947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  <a:tr h="11268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– ребенка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3120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3120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6240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3245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3245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6490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321,8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804,5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1126,3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334,6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836,5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1171,1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926,2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1129,9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2056,1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963,4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1175,4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2138,8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3057,6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3180,1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11574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– и последующие дети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3-го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1560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1560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1560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4680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4869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402,5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563,5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1127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167,4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418,5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585,9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1171,8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564,7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637,7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1665,4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481,8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587,76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663,81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1733,37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1887,60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1963,83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</a:tbl>
          </a:graphicData>
        </a:graphic>
      </p:graphicFrame>
      <p:pic>
        <p:nvPicPr>
          <p:cNvPr id="267" name="Рисунок 16" descr=""/>
          <p:cNvPicPr/>
          <p:nvPr/>
        </p:nvPicPr>
        <p:blipFill>
          <a:blip r:embed="rId3"/>
          <a:srcRect l="71358" t="2570" r="9487" b="81631"/>
          <a:stretch/>
        </p:blipFill>
        <p:spPr>
          <a:xfrm>
            <a:off x="428760" y="3214800"/>
            <a:ext cx="570960" cy="499680"/>
          </a:xfrm>
          <a:prstGeom prst="rect">
            <a:avLst/>
          </a:prstGeom>
          <a:ln>
            <a:noFill/>
          </a:ln>
        </p:spPr>
      </p:pic>
      <p:pic>
        <p:nvPicPr>
          <p:cNvPr id="268" name="Рисунок 17" descr=""/>
          <p:cNvPicPr/>
          <p:nvPr/>
        </p:nvPicPr>
        <p:blipFill>
          <a:blip r:embed="rId4"/>
          <a:srcRect l="71358" t="2570" r="9487" b="81631"/>
          <a:stretch/>
        </p:blipFill>
        <p:spPr>
          <a:xfrm>
            <a:off x="214200" y="4143240"/>
            <a:ext cx="694080" cy="598680"/>
          </a:xfrm>
          <a:prstGeom prst="rect">
            <a:avLst/>
          </a:prstGeom>
          <a:ln>
            <a:noFill/>
          </a:ln>
        </p:spPr>
      </p:pic>
      <p:pic>
        <p:nvPicPr>
          <p:cNvPr id="269" name="Рисунок 18" descr=""/>
          <p:cNvPicPr/>
          <p:nvPr/>
        </p:nvPicPr>
        <p:blipFill>
          <a:blip r:embed="rId5"/>
          <a:srcRect l="71358" t="2570" r="9487" b="81631"/>
          <a:stretch/>
        </p:blipFill>
        <p:spPr>
          <a:xfrm>
            <a:off x="785880" y="4143240"/>
            <a:ext cx="749520" cy="598680"/>
          </a:xfrm>
          <a:prstGeom prst="rect">
            <a:avLst/>
          </a:prstGeom>
          <a:ln>
            <a:noFill/>
          </a:ln>
        </p:spPr>
      </p:pic>
      <p:pic>
        <p:nvPicPr>
          <p:cNvPr id="270" name="Рисунок 20" descr=""/>
          <p:cNvPicPr/>
          <p:nvPr/>
        </p:nvPicPr>
        <p:blipFill>
          <a:blip r:embed="rId6"/>
          <a:srcRect l="71358" t="2570" r="9487" b="81631"/>
          <a:stretch/>
        </p:blipFill>
        <p:spPr>
          <a:xfrm>
            <a:off x="642960" y="521496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271" name="Рисунок 21" descr=""/>
          <p:cNvPicPr/>
          <p:nvPr/>
        </p:nvPicPr>
        <p:blipFill>
          <a:blip r:embed="rId7"/>
          <a:srcRect l="71358" t="2570" r="9487" b="81631"/>
          <a:stretch/>
        </p:blipFill>
        <p:spPr>
          <a:xfrm>
            <a:off x="214200" y="521496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272" name="Рисунок 22" descr=""/>
          <p:cNvPicPr/>
          <p:nvPr/>
        </p:nvPicPr>
        <p:blipFill>
          <a:blip r:embed="rId8"/>
          <a:srcRect l="71358" t="2570" r="9487" b="81631"/>
          <a:stretch/>
        </p:blipFill>
        <p:spPr>
          <a:xfrm>
            <a:off x="1071360" y="5214960"/>
            <a:ext cx="492120" cy="428400"/>
          </a:xfrm>
          <a:prstGeom prst="rect">
            <a:avLst/>
          </a:prstGeom>
          <a:ln>
            <a:noFill/>
          </a:ln>
        </p:spPr>
      </p:pic>
      <p:sp>
        <p:nvSpPr>
          <p:cNvPr id="273" name="CustomShape 4"/>
          <p:cNvSpPr/>
          <p:nvPr/>
        </p:nvSpPr>
        <p:spPr>
          <a:xfrm>
            <a:off x="0" y="6215040"/>
            <a:ext cx="889200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</a:rPr>
              <a:t>Свыше 20000 рублей дополнительная компенсация не выплачивается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TextShape 2"/>
          <p:cNvSpPr txBox="1"/>
          <p:nvPr/>
        </p:nvSpPr>
        <p:spPr>
          <a:xfrm>
            <a:off x="377280" y="4932720"/>
            <a:ext cx="8280720" cy="14396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56000"/>
          </a:bodyPr>
          <a:p>
            <a:pPr marL="171360" indent="-171000">
              <a:lnSpc>
                <a:spcPct val="100000"/>
              </a:lnSpc>
              <a:spcBef>
                <a:spcPts val="221"/>
              </a:spcBef>
              <a:buClr>
                <a:srgbClr val="0070c0"/>
              </a:buClr>
              <a:buFont typeface="Wingdings" charset="2"/>
              <a:buChar char=""/>
            </a:pPr>
            <a:r>
              <a:rPr b="1" lang="ru-RU" sz="1100" spc="-1" strike="noStrike">
                <a:solidFill>
                  <a:srgbClr val="0070c0"/>
                </a:solidFill>
                <a:latin typeface="Times New Roman"/>
              </a:rPr>
              <a:t>Республиканская субвенция (статьи расходов):</a:t>
            </a:r>
            <a:endParaRPr b="0" lang="ru-RU" sz="11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21"/>
              </a:spcBef>
            </a:pPr>
            <a:r>
              <a:rPr b="1" lang="ru-RU" sz="1100" spc="-1" strike="noStrike">
                <a:solidFill>
                  <a:srgbClr val="000000"/>
                </a:solidFill>
                <a:latin typeface="Times New Roman"/>
              </a:rPr>
              <a:t>               </a:t>
            </a:r>
            <a:r>
              <a:rPr b="1" lang="ru-RU" sz="1100" spc="-1" strike="noStrike">
                <a:solidFill>
                  <a:srgbClr val="000000"/>
                </a:solidFill>
                <a:latin typeface="Times New Roman"/>
              </a:rPr>
              <a:t>70% фонда оплаты труда педагогического персонала</a:t>
            </a:r>
            <a:endParaRPr b="0" lang="ru-RU" sz="11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spcBef>
                <a:spcPts val="221"/>
              </a:spcBef>
              <a:buClr>
                <a:srgbClr val="00b050"/>
              </a:buClr>
              <a:buFont typeface="Wingdings" charset="2"/>
              <a:buChar char=""/>
            </a:pPr>
            <a:r>
              <a:rPr b="1" lang="ru-RU" sz="1100" spc="-1" strike="noStrike">
                <a:solidFill>
                  <a:srgbClr val="00b050"/>
                </a:solidFill>
                <a:latin typeface="Times New Roman"/>
              </a:rPr>
              <a:t>Муниципальный бюджет (статьи расходов):</a:t>
            </a:r>
            <a:endParaRPr b="0" lang="ru-RU" sz="11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21"/>
              </a:spcBef>
            </a:pPr>
            <a:r>
              <a:rPr b="1" lang="ru-RU" sz="1100" spc="-1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b="1" lang="ru-RU" sz="1100" spc="-1" strike="noStrike">
                <a:solidFill>
                  <a:srgbClr val="000000"/>
                </a:solidFill>
                <a:latin typeface="Times New Roman"/>
              </a:rPr>
              <a:t>-  30% фонда оплаты труда педагогического персонала                                -  Транспортные расходы</a:t>
            </a:r>
            <a:endParaRPr b="0" lang="ru-RU" sz="11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21"/>
              </a:spcBef>
            </a:pPr>
            <a:r>
              <a:rPr b="1" lang="ru-RU" sz="1100" spc="-1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b="1" lang="ru-RU" sz="1100" spc="-1" strike="noStrike">
                <a:solidFill>
                  <a:srgbClr val="000000"/>
                </a:solidFill>
                <a:latin typeface="Times New Roman"/>
              </a:rPr>
              <a:t>-   Коммунальные услуги                                                                                      -  Услуги связи</a:t>
            </a:r>
            <a:endParaRPr b="0" lang="ru-RU" sz="11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21"/>
              </a:spcBef>
            </a:pPr>
            <a:r>
              <a:rPr b="1" lang="ru-RU" sz="1100" spc="-1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b="1" lang="ru-RU" sz="1100" spc="-1" strike="noStrike">
                <a:solidFill>
                  <a:srgbClr val="000000"/>
                </a:solidFill>
                <a:latin typeface="Times New Roman"/>
              </a:rPr>
              <a:t>-   Услуги по приобретению и содержанию имущества                                  -  Налоги</a:t>
            </a:r>
            <a:endParaRPr b="0" lang="ru-RU" sz="11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21"/>
              </a:spcBef>
            </a:pPr>
            <a:r>
              <a:rPr b="1" lang="ru-RU" sz="1100" spc="-1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b="1" lang="ru-RU" sz="1100" spc="-1" strike="noStrike">
                <a:solidFill>
                  <a:srgbClr val="000000"/>
                </a:solidFill>
                <a:latin typeface="Times New Roman"/>
              </a:rPr>
              <a:t>-  Прочие услуги                                                                                                      -  50% фонда оплаты труда прочего персонала ( помощников              </a:t>
            </a:r>
            <a:endParaRPr b="0" lang="ru-RU" sz="11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21"/>
              </a:spcBef>
            </a:pPr>
            <a:r>
              <a:rPr b="1" lang="ru-RU" sz="1100" spc="-1" strike="noStrike">
                <a:solidFill>
                  <a:srgbClr val="000000"/>
                </a:solidFill>
                <a:latin typeface="Times New Roman"/>
              </a:rPr>
              <a:t>                                                                                                                                         </a:t>
            </a:r>
            <a:r>
              <a:rPr b="1" lang="ru-RU" sz="1100" spc="-1" strike="noStrike">
                <a:solidFill>
                  <a:srgbClr val="000000"/>
                </a:solidFill>
                <a:latin typeface="Times New Roman"/>
              </a:rPr>
              <a:t>воспитателей, медицинских сотрудников, сотрудников  </a:t>
            </a:r>
            <a:endParaRPr b="0" lang="ru-RU" sz="11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21"/>
              </a:spcBef>
            </a:pPr>
            <a:r>
              <a:rPr b="1" lang="ru-RU" sz="1100" spc="-1" strike="noStrike">
                <a:solidFill>
                  <a:srgbClr val="000000"/>
                </a:solidFill>
                <a:latin typeface="Times New Roman"/>
              </a:rPr>
              <a:t>                                                                                                                                         </a:t>
            </a:r>
            <a:r>
              <a:rPr b="1" lang="ru-RU" sz="1100" spc="-1" strike="noStrike">
                <a:solidFill>
                  <a:srgbClr val="000000"/>
                </a:solidFill>
                <a:latin typeface="Times New Roman"/>
              </a:rPr>
              <a:t>пищеблока, техперсонала)</a:t>
            </a:r>
            <a:endParaRPr b="0" lang="ru-RU" sz="1100" spc="-1" strike="noStrike">
              <a:latin typeface="Arial"/>
            </a:endParaRPr>
          </a:p>
        </p:txBody>
      </p:sp>
      <p:pic>
        <p:nvPicPr>
          <p:cNvPr id="92" name="Рисунок 4" descr=""/>
          <p:cNvPicPr/>
          <p:nvPr/>
        </p:nvPicPr>
        <p:blipFill>
          <a:blip r:embed="rId1"/>
          <a:srcRect l="0" t="2949" r="0" b="2412"/>
          <a:stretch/>
        </p:blipFill>
        <p:spPr>
          <a:xfrm>
            <a:off x="-104400" y="0"/>
            <a:ext cx="9252000" cy="6857640"/>
          </a:xfrm>
          <a:prstGeom prst="rect">
            <a:avLst/>
          </a:prstGeom>
          <a:ln>
            <a:noFill/>
          </a:ln>
        </p:spPr>
      </p:pic>
      <p:sp>
        <p:nvSpPr>
          <p:cNvPr id="93" name="CustomShape 3"/>
          <p:cNvSpPr/>
          <p:nvPr/>
        </p:nvSpPr>
        <p:spPr>
          <a:xfrm>
            <a:off x="467640" y="476640"/>
            <a:ext cx="7704360" cy="130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000000"/>
                </a:solidFill>
                <a:latin typeface="Times New Roman"/>
              </a:rPr>
              <a:t>Доля расходов на содержание детей в дошкольных образовательных учреждениях</a:t>
            </a:r>
            <a:endParaRPr b="0" lang="ru-RU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b="1" lang="ru-RU" sz="1600" spc="-1" strike="noStrike">
                <a:solidFill>
                  <a:srgbClr val="000000"/>
                </a:solidFill>
                <a:latin typeface="Times New Roman"/>
              </a:rPr>
              <a:t>Нижнекамского муниципального района в 2021 году</a:t>
            </a:r>
            <a:endParaRPr b="0" lang="ru-RU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600" spc="-1" strike="noStrike">
              <a:latin typeface="Arial"/>
            </a:endParaRPr>
          </a:p>
        </p:txBody>
      </p:sp>
      <p:sp>
        <p:nvSpPr>
          <p:cNvPr id="94" name="CustomShape 4"/>
          <p:cNvSpPr/>
          <p:nvPr/>
        </p:nvSpPr>
        <p:spPr>
          <a:xfrm>
            <a:off x="323640" y="3286080"/>
            <a:ext cx="7962840" cy="3382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noAutofit/>
          </a:bodyPr>
          <a:p>
            <a:pPr marL="171360" indent="-171000">
              <a:lnSpc>
                <a:spcPct val="100000"/>
              </a:lnSpc>
              <a:spcBef>
                <a:spcPts val="210"/>
              </a:spcBef>
            </a:pPr>
            <a:r>
              <a:rPr b="1" lang="ru-RU" sz="1050" spc="-1" strike="noStrike">
                <a:solidFill>
                  <a:srgbClr val="0070c0"/>
                </a:solidFill>
                <a:latin typeface="Times New Roman"/>
              </a:rPr>
              <a:t>                                                                                                         </a:t>
            </a:r>
            <a:r>
              <a:rPr b="1" lang="ru-RU" sz="1050" spc="-1" strike="noStrike">
                <a:solidFill>
                  <a:srgbClr val="0070c0"/>
                </a:solidFill>
                <a:latin typeface="Times New Roman"/>
              </a:rPr>
              <a:t>Итого: 2 млрд. 292 млн. руб.</a:t>
            </a:r>
            <a:endParaRPr b="0" lang="ru-RU" sz="105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spcBef>
                <a:spcPts val="210"/>
              </a:spcBef>
              <a:buClr>
                <a:srgbClr val="0070c0"/>
              </a:buClr>
              <a:buFont typeface="Wingdings" charset="2"/>
              <a:buChar char=""/>
            </a:pPr>
            <a:r>
              <a:rPr b="1" lang="ru-RU" sz="1050" spc="-1" strike="noStrike">
                <a:solidFill>
                  <a:srgbClr val="0070c0"/>
                </a:solidFill>
                <a:latin typeface="Times New Roman"/>
              </a:rPr>
              <a:t>Бюджет Управления дошкольного образования в разрезе источников финансирования:</a:t>
            </a:r>
            <a:endParaRPr b="0" lang="ru-RU" sz="105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spcBef>
                <a:spcPts val="210"/>
              </a:spcBef>
              <a:buClr>
                <a:srgbClr val="0070c0"/>
              </a:buClr>
              <a:buFont typeface="Wingdings" charset="2"/>
              <a:buChar char=""/>
            </a:pPr>
            <a:r>
              <a:rPr b="1" lang="ru-RU" sz="1050" spc="-1" strike="noStrike">
                <a:solidFill>
                  <a:srgbClr val="0070c0"/>
                </a:solidFill>
                <a:latin typeface="Times New Roman"/>
              </a:rPr>
              <a:t>54,5 % -   Заработная плата</a:t>
            </a:r>
            <a:endParaRPr b="0" lang="ru-RU" sz="105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spcBef>
                <a:spcPts val="210"/>
              </a:spcBef>
              <a:buClr>
                <a:srgbClr val="0070c0"/>
              </a:buClr>
              <a:buFont typeface="Wingdings" charset="2"/>
              <a:buChar char=""/>
            </a:pPr>
            <a:r>
              <a:rPr b="1" lang="ru-RU" sz="1050" spc="-1" strike="noStrike">
                <a:solidFill>
                  <a:srgbClr val="0070c0"/>
                </a:solidFill>
                <a:latin typeface="Times New Roman"/>
              </a:rPr>
              <a:t>16,5%  -    Начисления на выплаты по оплате труда</a:t>
            </a:r>
            <a:endParaRPr b="0" lang="ru-RU" sz="105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spcBef>
                <a:spcPts val="210"/>
              </a:spcBef>
              <a:buClr>
                <a:srgbClr val="0070c0"/>
              </a:buClr>
              <a:buFont typeface="Wingdings" charset="2"/>
              <a:buChar char=""/>
            </a:pPr>
            <a:r>
              <a:rPr b="1" lang="ru-RU" sz="1050" spc="-1" strike="noStrike">
                <a:solidFill>
                  <a:srgbClr val="0070c0"/>
                </a:solidFill>
                <a:latin typeface="Times New Roman"/>
              </a:rPr>
              <a:t>15,8%  -    Расходы на услуги по организации питания</a:t>
            </a:r>
            <a:endParaRPr b="0" lang="ru-RU" sz="105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spcBef>
                <a:spcPts val="210"/>
              </a:spcBef>
              <a:buClr>
                <a:srgbClr val="0070c0"/>
              </a:buClr>
              <a:buFont typeface="Wingdings" charset="2"/>
              <a:buChar char=""/>
            </a:pPr>
            <a:r>
              <a:rPr b="1" lang="ru-RU" sz="1050" spc="-1" strike="noStrike">
                <a:solidFill>
                  <a:srgbClr val="0070c0"/>
                </a:solidFill>
                <a:latin typeface="Times New Roman"/>
              </a:rPr>
              <a:t>6,0%    -    Расходы на оплату коммунальных услуг</a:t>
            </a:r>
            <a:endParaRPr b="0" lang="ru-RU" sz="105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spcBef>
                <a:spcPts val="210"/>
              </a:spcBef>
              <a:buClr>
                <a:srgbClr val="0070c0"/>
              </a:buClr>
              <a:buFont typeface="Wingdings" charset="2"/>
              <a:buChar char=""/>
            </a:pPr>
            <a:r>
              <a:rPr b="1" lang="ru-RU" sz="1050" spc="-1" strike="noStrike">
                <a:solidFill>
                  <a:srgbClr val="0070c0"/>
                </a:solidFill>
                <a:latin typeface="Times New Roman"/>
              </a:rPr>
              <a:t>3,4%     -   Расходы на выплату дополнительной компенсации части родительской платы</a:t>
            </a:r>
            <a:endParaRPr b="0" lang="ru-RU" sz="105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spcBef>
                <a:spcPts val="210"/>
              </a:spcBef>
              <a:buClr>
                <a:srgbClr val="0070c0"/>
              </a:buClr>
              <a:buFont typeface="Wingdings" charset="2"/>
              <a:buChar char=""/>
            </a:pPr>
            <a:r>
              <a:rPr b="1" lang="ru-RU" sz="1050" spc="-1" strike="noStrike">
                <a:solidFill>
                  <a:srgbClr val="0070c0"/>
                </a:solidFill>
                <a:latin typeface="Times New Roman"/>
              </a:rPr>
              <a:t> </a:t>
            </a:r>
            <a:r>
              <a:rPr b="1" lang="ru-RU" sz="1050" spc="-1" strike="noStrike">
                <a:solidFill>
                  <a:srgbClr val="0070c0"/>
                </a:solidFill>
                <a:latin typeface="Times New Roman"/>
              </a:rPr>
              <a:t>2,5%    -   Расходы на оплату налогов</a:t>
            </a:r>
            <a:endParaRPr b="0" lang="ru-RU" sz="105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spcBef>
                <a:spcPts val="210"/>
              </a:spcBef>
              <a:buClr>
                <a:srgbClr val="0070c0"/>
              </a:buClr>
              <a:buFont typeface="Wingdings" charset="2"/>
              <a:buChar char=""/>
            </a:pPr>
            <a:r>
              <a:rPr b="1" lang="ru-RU" sz="1050" spc="-1" strike="noStrike">
                <a:solidFill>
                  <a:srgbClr val="0070c0"/>
                </a:solidFill>
                <a:latin typeface="Times New Roman"/>
              </a:rPr>
              <a:t>0,1%     -   Расходы на содержание ЦДО</a:t>
            </a:r>
            <a:endParaRPr b="0" lang="ru-RU" sz="105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spcBef>
                <a:spcPts val="210"/>
              </a:spcBef>
              <a:buClr>
                <a:srgbClr val="0070c0"/>
              </a:buClr>
              <a:buFont typeface="Wingdings" charset="2"/>
              <a:buChar char=""/>
            </a:pPr>
            <a:r>
              <a:rPr b="1" lang="ru-RU" sz="1050" spc="-1" strike="noStrike">
                <a:solidFill>
                  <a:srgbClr val="0070c0"/>
                </a:solidFill>
                <a:latin typeface="Times New Roman"/>
              </a:rPr>
              <a:t> </a:t>
            </a:r>
            <a:r>
              <a:rPr b="1" lang="ru-RU" sz="1050" spc="-1" strike="noStrike">
                <a:solidFill>
                  <a:srgbClr val="0070c0"/>
                </a:solidFill>
                <a:latin typeface="Times New Roman"/>
              </a:rPr>
              <a:t>0,9%    -   Прочие расходы</a:t>
            </a:r>
            <a:endParaRPr b="0" lang="ru-RU" sz="105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spcBef>
                <a:spcPts val="210"/>
              </a:spcBef>
              <a:buClr>
                <a:srgbClr val="0070c0"/>
              </a:buClr>
              <a:buFont typeface="Wingdings" charset="2"/>
              <a:buChar char=""/>
            </a:pPr>
            <a:r>
              <a:rPr b="1" lang="ru-RU" sz="1050" spc="-1" strike="noStrike">
                <a:solidFill>
                  <a:srgbClr val="0070c0"/>
                </a:solidFill>
                <a:latin typeface="Times New Roman"/>
              </a:rPr>
              <a:t> </a:t>
            </a:r>
            <a:r>
              <a:rPr b="1" lang="ru-RU" sz="1050" spc="-1" strike="noStrike">
                <a:solidFill>
                  <a:srgbClr val="0070c0"/>
                </a:solidFill>
                <a:latin typeface="Times New Roman"/>
              </a:rPr>
              <a:t>0,3%    -   Целевые программы  </a:t>
            </a:r>
            <a:endParaRPr b="0" lang="ru-RU" sz="105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10"/>
              </a:spcBef>
            </a:pPr>
            <a:endParaRPr b="0" lang="ru-RU" sz="105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10"/>
              </a:spcBef>
            </a:pPr>
            <a:endParaRPr b="0" lang="ru-RU" sz="105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10"/>
              </a:spcBef>
            </a:pPr>
            <a:endParaRPr b="0" lang="ru-RU" sz="105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10"/>
              </a:spcBef>
            </a:pPr>
            <a:r>
              <a:rPr b="1" lang="ru-RU" sz="1050" spc="-1" strike="noStrike">
                <a:solidFill>
                  <a:srgbClr val="000000"/>
                </a:solidFill>
                <a:latin typeface="Times New Roman"/>
              </a:rPr>
              <a:t>                                                                                                                                 </a:t>
            </a:r>
            <a:endParaRPr b="0" lang="ru-RU" sz="1050" spc="-1" strike="noStrike">
              <a:latin typeface="Arial"/>
            </a:endParaRPr>
          </a:p>
        </p:txBody>
      </p:sp>
      <p:graphicFrame>
        <p:nvGraphicFramePr>
          <p:cNvPr id="95" name="Диаграмма 22"/>
          <p:cNvGraphicFramePr/>
          <p:nvPr/>
        </p:nvGraphicFramePr>
        <p:xfrm>
          <a:off x="4212000" y="1845000"/>
          <a:ext cx="324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6" name="Диаграмма 24"/>
          <p:cNvGraphicFramePr/>
          <p:nvPr/>
        </p:nvGraphicFramePr>
        <p:xfrm>
          <a:off x="571320" y="1285920"/>
          <a:ext cx="7572240" cy="2285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75" name="Объект 3" descr=""/>
          <p:cNvPicPr/>
          <p:nvPr/>
        </p:nvPicPr>
        <p:blipFill>
          <a:blip r:embed="rId1"/>
          <a:srcRect l="0" t="2949" r="0" b="2412"/>
          <a:stretch/>
        </p:blipFill>
        <p:spPr>
          <a:xfrm>
            <a:off x="3600" y="35280"/>
            <a:ext cx="9140040" cy="6822360"/>
          </a:xfrm>
          <a:prstGeom prst="rect">
            <a:avLst/>
          </a:prstGeom>
          <a:ln>
            <a:noFill/>
          </a:ln>
        </p:spPr>
      </p:pic>
      <p:pic>
        <p:nvPicPr>
          <p:cNvPr id="276" name="Рисунок 4" descr=""/>
          <p:cNvPicPr/>
          <p:nvPr/>
        </p:nvPicPr>
        <p:blipFill>
          <a:blip r:embed="rId2"/>
          <a:srcRect l="0" t="2949" r="0" b="241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277" name="CustomShape 2"/>
          <p:cNvSpPr/>
          <p:nvPr/>
        </p:nvSpPr>
        <p:spPr>
          <a:xfrm>
            <a:off x="179640" y="116640"/>
            <a:ext cx="7878240" cy="1828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Информация о родительской плате и части ее компенсации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общеразвивающих групп в 2021г.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в сельских садах, режим работы: 9 часовой, 5 дней в неделю 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Пример: Если доход на каждого члена семьи от 10001  до 15000 руб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 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  <p:graphicFrame>
        <p:nvGraphicFramePr>
          <p:cNvPr id="278" name="Table 3"/>
          <p:cNvGraphicFramePr/>
          <p:nvPr/>
        </p:nvGraphicFramePr>
        <p:xfrm>
          <a:off x="0" y="1400760"/>
          <a:ext cx="8929440" cy="4880880"/>
        </p:xfrm>
        <a:graphic>
          <a:graphicData uri="http://schemas.openxmlformats.org/drawingml/2006/table">
            <a:tbl>
              <a:tblPr/>
              <a:tblGrid>
                <a:gridCol w="1785960"/>
                <a:gridCol w="785520"/>
                <a:gridCol w="642600"/>
                <a:gridCol w="714240"/>
                <a:gridCol w="857160"/>
                <a:gridCol w="714240"/>
                <a:gridCol w="785520"/>
                <a:gridCol w="857160"/>
                <a:gridCol w="928440"/>
                <a:gridCol w="858600"/>
              </a:tblGrid>
              <a:tr h="1370520">
                <a:tc gridSpan="2" row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Количество детей в семье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 rowSpan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компенсации части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второй (дополнительной) компенсации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оплаты родителей с учетом двух компенсационных выплат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731160">
                <a:tc vMerge="1" gridSpan="1">
                  <a:tcPr marL="90000" marR="90000">
                    <a:solidFill>
                      <a:srgbClr val="729fcf"/>
                    </a:solidFill>
                  </a:tcPr>
                </a:tc>
                <a:tc vMerge="1" hMerge="1"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7005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–ребенок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3120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3245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321,8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334,6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614,2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638,9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2184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2271,5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  <a:tr h="11268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– ребенка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3120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3120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6240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3245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3245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6490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321,8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804,5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1126,3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334,6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836,5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1171,1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614,2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973,9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1588,1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638,9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1013,15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1652,05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3525,6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3666,85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11574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– и последующие дети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3-го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1560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1560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1560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4680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4869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402,5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563,5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1127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167,4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418,5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585,9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1171,8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486,7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434,9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1228,6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319,5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506,61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452,82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1278,93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2324,4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2418,27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</a:tbl>
          </a:graphicData>
        </a:graphic>
      </p:graphicFrame>
      <p:pic>
        <p:nvPicPr>
          <p:cNvPr id="279" name="Рисунок 16" descr=""/>
          <p:cNvPicPr/>
          <p:nvPr/>
        </p:nvPicPr>
        <p:blipFill>
          <a:blip r:embed="rId3"/>
          <a:srcRect l="71358" t="2570" r="9487" b="81631"/>
          <a:stretch/>
        </p:blipFill>
        <p:spPr>
          <a:xfrm>
            <a:off x="428760" y="3214800"/>
            <a:ext cx="570960" cy="499680"/>
          </a:xfrm>
          <a:prstGeom prst="rect">
            <a:avLst/>
          </a:prstGeom>
          <a:ln>
            <a:noFill/>
          </a:ln>
        </p:spPr>
      </p:pic>
      <p:pic>
        <p:nvPicPr>
          <p:cNvPr id="280" name="Рисунок 17" descr=""/>
          <p:cNvPicPr/>
          <p:nvPr/>
        </p:nvPicPr>
        <p:blipFill>
          <a:blip r:embed="rId4"/>
          <a:srcRect l="71358" t="2570" r="9487" b="81631"/>
          <a:stretch/>
        </p:blipFill>
        <p:spPr>
          <a:xfrm>
            <a:off x="214200" y="4143240"/>
            <a:ext cx="694080" cy="598680"/>
          </a:xfrm>
          <a:prstGeom prst="rect">
            <a:avLst/>
          </a:prstGeom>
          <a:ln>
            <a:noFill/>
          </a:ln>
        </p:spPr>
      </p:pic>
      <p:pic>
        <p:nvPicPr>
          <p:cNvPr id="281" name="Рисунок 18" descr=""/>
          <p:cNvPicPr/>
          <p:nvPr/>
        </p:nvPicPr>
        <p:blipFill>
          <a:blip r:embed="rId5"/>
          <a:srcRect l="71358" t="2570" r="9487" b="81631"/>
          <a:stretch/>
        </p:blipFill>
        <p:spPr>
          <a:xfrm>
            <a:off x="785880" y="4143240"/>
            <a:ext cx="749520" cy="598680"/>
          </a:xfrm>
          <a:prstGeom prst="rect">
            <a:avLst/>
          </a:prstGeom>
          <a:ln>
            <a:noFill/>
          </a:ln>
        </p:spPr>
      </p:pic>
      <p:pic>
        <p:nvPicPr>
          <p:cNvPr id="282" name="Рисунок 20" descr=""/>
          <p:cNvPicPr/>
          <p:nvPr/>
        </p:nvPicPr>
        <p:blipFill>
          <a:blip r:embed="rId6"/>
          <a:srcRect l="71358" t="2570" r="9487" b="81631"/>
          <a:stretch/>
        </p:blipFill>
        <p:spPr>
          <a:xfrm>
            <a:off x="642960" y="521496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283" name="Рисунок 21" descr=""/>
          <p:cNvPicPr/>
          <p:nvPr/>
        </p:nvPicPr>
        <p:blipFill>
          <a:blip r:embed="rId7"/>
          <a:srcRect l="71358" t="2570" r="9487" b="81631"/>
          <a:stretch/>
        </p:blipFill>
        <p:spPr>
          <a:xfrm>
            <a:off x="214200" y="521496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284" name="Рисунок 22" descr=""/>
          <p:cNvPicPr/>
          <p:nvPr/>
        </p:nvPicPr>
        <p:blipFill>
          <a:blip r:embed="rId8"/>
          <a:srcRect l="71358" t="2570" r="9487" b="81631"/>
          <a:stretch/>
        </p:blipFill>
        <p:spPr>
          <a:xfrm>
            <a:off x="1071360" y="5214960"/>
            <a:ext cx="492120" cy="428400"/>
          </a:xfrm>
          <a:prstGeom prst="rect">
            <a:avLst/>
          </a:prstGeom>
          <a:ln>
            <a:noFill/>
          </a:ln>
        </p:spPr>
      </p:pic>
      <p:sp>
        <p:nvSpPr>
          <p:cNvPr id="285" name="CustomShape 4"/>
          <p:cNvSpPr/>
          <p:nvPr/>
        </p:nvSpPr>
        <p:spPr>
          <a:xfrm>
            <a:off x="0" y="6215040"/>
            <a:ext cx="889200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</a:rPr>
              <a:t>Свыше 20000 рублей дополнительная компенсация не выплачивается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87" name="Объект 3" descr=""/>
          <p:cNvPicPr/>
          <p:nvPr/>
        </p:nvPicPr>
        <p:blipFill>
          <a:blip r:embed="rId1"/>
          <a:srcRect l="0" t="2949" r="0" b="2412"/>
          <a:stretch/>
        </p:blipFill>
        <p:spPr>
          <a:xfrm>
            <a:off x="3600" y="35280"/>
            <a:ext cx="9140040" cy="6822360"/>
          </a:xfrm>
          <a:prstGeom prst="rect">
            <a:avLst/>
          </a:prstGeom>
          <a:ln>
            <a:noFill/>
          </a:ln>
        </p:spPr>
      </p:pic>
      <p:pic>
        <p:nvPicPr>
          <p:cNvPr id="288" name="Рисунок 4" descr=""/>
          <p:cNvPicPr/>
          <p:nvPr/>
        </p:nvPicPr>
        <p:blipFill>
          <a:blip r:embed="rId2"/>
          <a:srcRect l="0" t="2949" r="0" b="241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289" name="CustomShape 2"/>
          <p:cNvSpPr/>
          <p:nvPr/>
        </p:nvSpPr>
        <p:spPr>
          <a:xfrm>
            <a:off x="179640" y="116640"/>
            <a:ext cx="7878240" cy="1828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Информация о родительской плате и части ее компенсации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общеразвивающих групп в 2021г.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в сельских садах, режим работы: 9 часовой, 5 дней в неделю 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Пример: Если доход на каждого члена семьи от 15001  до 20000 руб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 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  <p:graphicFrame>
        <p:nvGraphicFramePr>
          <p:cNvPr id="290" name="Table 3"/>
          <p:cNvGraphicFramePr/>
          <p:nvPr/>
        </p:nvGraphicFramePr>
        <p:xfrm>
          <a:off x="0" y="1400760"/>
          <a:ext cx="8929440" cy="4880880"/>
        </p:xfrm>
        <a:graphic>
          <a:graphicData uri="http://schemas.openxmlformats.org/drawingml/2006/table">
            <a:tbl>
              <a:tblPr/>
              <a:tblGrid>
                <a:gridCol w="1785960"/>
                <a:gridCol w="785520"/>
                <a:gridCol w="642600"/>
                <a:gridCol w="714240"/>
                <a:gridCol w="857160"/>
                <a:gridCol w="714240"/>
                <a:gridCol w="785520"/>
                <a:gridCol w="857160"/>
                <a:gridCol w="928440"/>
                <a:gridCol w="858600"/>
              </a:tblGrid>
              <a:tr h="1370520">
                <a:tc gridSpan="2" row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Количество детей в семье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 rowSpan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компенсации части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второй (дополнительной) компенсации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оплаты родителей с учетом двух компенсационных выплат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79646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731160">
                <a:tc vMerge="1" gridSpan="1">
                  <a:tcPr marL="90000" marR="90000">
                    <a:solidFill>
                      <a:srgbClr val="729fcf"/>
                    </a:solidFill>
                  </a:tcPr>
                </a:tc>
                <a:tc vMerge="1" hMerge="1"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7005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–ребенок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3120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3245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321,8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334,6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302,2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314,4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2496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2596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  <a:tr h="11268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– ребенка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3120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3120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6240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3245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3245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6490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321,8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804,5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1126,3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334,6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836,5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1171,1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302,2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661,9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964,1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314,4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688,65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1003,05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4149,6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4315,85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ccf"/>
                    </a:solidFill>
                  </a:tcPr>
                </a:tc>
              </a:tr>
              <a:tr h="11574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– и последующие дети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3-го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1560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1560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1560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4680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4869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402,5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563,5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1127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167,4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418,5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585,9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1171,8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330,7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169,7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651,4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157,2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344,31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176,91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678,42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2901,6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3018,78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eee8"/>
                    </a:solidFill>
                  </a:tcPr>
                </a:tc>
              </a:tr>
            </a:tbl>
          </a:graphicData>
        </a:graphic>
      </p:graphicFrame>
      <p:pic>
        <p:nvPicPr>
          <p:cNvPr id="291" name="Рисунок 16" descr=""/>
          <p:cNvPicPr/>
          <p:nvPr/>
        </p:nvPicPr>
        <p:blipFill>
          <a:blip r:embed="rId3"/>
          <a:srcRect l="71358" t="2570" r="9487" b="81631"/>
          <a:stretch/>
        </p:blipFill>
        <p:spPr>
          <a:xfrm>
            <a:off x="428760" y="3214800"/>
            <a:ext cx="570960" cy="499680"/>
          </a:xfrm>
          <a:prstGeom prst="rect">
            <a:avLst/>
          </a:prstGeom>
          <a:ln>
            <a:noFill/>
          </a:ln>
        </p:spPr>
      </p:pic>
      <p:pic>
        <p:nvPicPr>
          <p:cNvPr id="292" name="Рисунок 17" descr=""/>
          <p:cNvPicPr/>
          <p:nvPr/>
        </p:nvPicPr>
        <p:blipFill>
          <a:blip r:embed="rId4"/>
          <a:srcRect l="71358" t="2570" r="9487" b="81631"/>
          <a:stretch/>
        </p:blipFill>
        <p:spPr>
          <a:xfrm>
            <a:off x="214200" y="4143240"/>
            <a:ext cx="694080" cy="598680"/>
          </a:xfrm>
          <a:prstGeom prst="rect">
            <a:avLst/>
          </a:prstGeom>
          <a:ln>
            <a:noFill/>
          </a:ln>
        </p:spPr>
      </p:pic>
      <p:pic>
        <p:nvPicPr>
          <p:cNvPr id="293" name="Рисунок 18" descr=""/>
          <p:cNvPicPr/>
          <p:nvPr/>
        </p:nvPicPr>
        <p:blipFill>
          <a:blip r:embed="rId5"/>
          <a:srcRect l="71358" t="2570" r="9487" b="81631"/>
          <a:stretch/>
        </p:blipFill>
        <p:spPr>
          <a:xfrm>
            <a:off x="785880" y="4143240"/>
            <a:ext cx="749520" cy="598680"/>
          </a:xfrm>
          <a:prstGeom prst="rect">
            <a:avLst/>
          </a:prstGeom>
          <a:ln>
            <a:noFill/>
          </a:ln>
        </p:spPr>
      </p:pic>
      <p:pic>
        <p:nvPicPr>
          <p:cNvPr id="294" name="Рисунок 20" descr=""/>
          <p:cNvPicPr/>
          <p:nvPr/>
        </p:nvPicPr>
        <p:blipFill>
          <a:blip r:embed="rId6"/>
          <a:srcRect l="71358" t="2570" r="9487" b="81631"/>
          <a:stretch/>
        </p:blipFill>
        <p:spPr>
          <a:xfrm>
            <a:off x="642960" y="521496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295" name="Рисунок 21" descr=""/>
          <p:cNvPicPr/>
          <p:nvPr/>
        </p:nvPicPr>
        <p:blipFill>
          <a:blip r:embed="rId7"/>
          <a:srcRect l="71358" t="2570" r="9487" b="81631"/>
          <a:stretch/>
        </p:blipFill>
        <p:spPr>
          <a:xfrm>
            <a:off x="214200" y="521496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296" name="Рисунок 22" descr=""/>
          <p:cNvPicPr/>
          <p:nvPr/>
        </p:nvPicPr>
        <p:blipFill>
          <a:blip r:embed="rId8"/>
          <a:srcRect l="71358" t="2570" r="9487" b="81631"/>
          <a:stretch/>
        </p:blipFill>
        <p:spPr>
          <a:xfrm>
            <a:off x="1071360" y="5214960"/>
            <a:ext cx="492120" cy="428400"/>
          </a:xfrm>
          <a:prstGeom prst="rect">
            <a:avLst/>
          </a:prstGeom>
          <a:ln>
            <a:noFill/>
          </a:ln>
        </p:spPr>
      </p:pic>
      <p:sp>
        <p:nvSpPr>
          <p:cNvPr id="297" name="CustomShape 4"/>
          <p:cNvSpPr/>
          <p:nvPr/>
        </p:nvSpPr>
        <p:spPr>
          <a:xfrm>
            <a:off x="0" y="6215040"/>
            <a:ext cx="889200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</a:rPr>
              <a:t>Свыше 20000 рублей дополнительная компенсация не выплачивается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TextShape 2"/>
          <p:cNvSpPr txBox="1"/>
          <p:nvPr/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  <p:pic>
        <p:nvPicPr>
          <p:cNvPr id="99" name="Рисунок 4" descr=""/>
          <p:cNvPicPr/>
          <p:nvPr/>
        </p:nvPicPr>
        <p:blipFill>
          <a:blip r:embed="rId1"/>
          <a:srcRect l="0" t="2949" r="0" b="2412"/>
          <a:stretch/>
        </p:blipFill>
        <p:spPr>
          <a:xfrm>
            <a:off x="0" y="47520"/>
            <a:ext cx="9143640" cy="6857640"/>
          </a:xfrm>
          <a:prstGeom prst="rect">
            <a:avLst/>
          </a:prstGeom>
          <a:ln>
            <a:noFill/>
          </a:ln>
        </p:spPr>
      </p:pic>
      <p:graphicFrame>
        <p:nvGraphicFramePr>
          <p:cNvPr id="1" name="Diagram1"/>
          <p:cNvGraphicFramePr/>
          <p:nvPr>
            <p:extLst>
              <p:ext uri="{D42A27DB-BD31-4B8C-83A1-F6EECF244321}">
                <p14:modId xmlns:p14="http://schemas.microsoft.com/office/powerpoint/2010/main" val="2254734724"/>
              </p:ext>
            </p:extLst>
          </p:nvPr>
        </p:nvGraphicFramePr>
        <p:xfrm>
          <a:off x="-36360" y="620640"/>
          <a:ext cx="8187480" cy="4968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TextShape 2"/>
          <p:cNvSpPr txBox="1"/>
          <p:nvPr/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  <p:pic>
        <p:nvPicPr>
          <p:cNvPr id="102" name="Рисунок 4" descr=""/>
          <p:cNvPicPr/>
          <p:nvPr/>
        </p:nvPicPr>
        <p:blipFill>
          <a:blip r:embed="rId1"/>
          <a:srcRect l="0" t="2949" r="0" b="241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graphicFrame>
        <p:nvGraphicFramePr>
          <p:cNvPr id="2" name="Diagram2"/>
          <p:cNvGraphicFramePr/>
          <p:nvPr>
            <p:extLst>
              <p:ext uri="{D42A27DB-BD31-4B8C-83A1-F6EECF244321}">
                <p14:modId xmlns:p14="http://schemas.microsoft.com/office/powerpoint/2010/main" val="3074341904"/>
              </p:ext>
            </p:extLst>
          </p:nvPr>
        </p:nvGraphicFramePr>
        <p:xfrm>
          <a:off x="4284000" y="2349000"/>
          <a:ext cx="3335760" cy="3111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" name="CustomShape 3"/>
          <p:cNvSpPr/>
          <p:nvPr/>
        </p:nvSpPr>
        <p:spPr>
          <a:xfrm>
            <a:off x="1857240" y="500040"/>
            <a:ext cx="4968360" cy="642600"/>
          </a:xfrm>
          <a:prstGeom prst="roundRect">
            <a:avLst>
              <a:gd name="adj" fmla="val 16667"/>
            </a:avLst>
          </a:prstGeom>
          <a:ln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</a:rPr>
              <a:t>Меры социальной поддержки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</a:rPr>
              <a:t>родителей (законных представителей)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04" name="CustomShape 4"/>
          <p:cNvSpPr/>
          <p:nvPr/>
        </p:nvSpPr>
        <p:spPr>
          <a:xfrm>
            <a:off x="251640" y="-8280"/>
            <a:ext cx="7992360" cy="578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sp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  <p:graphicFrame>
        <p:nvGraphicFramePr>
          <p:cNvPr id="3" name="Diagram3"/>
          <p:cNvGraphicFramePr/>
          <p:nvPr>
            <p:extLst>
              <p:ext uri="{D42A27DB-BD31-4B8C-83A1-F6EECF244321}">
                <p14:modId xmlns:p14="http://schemas.microsoft.com/office/powerpoint/2010/main" val="1091257306"/>
              </p:ext>
            </p:extLst>
          </p:nvPr>
        </p:nvGraphicFramePr>
        <p:xfrm>
          <a:off x="0" y="1500120"/>
          <a:ext cx="8610840" cy="464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4" name="Diagram4"/>
          <p:cNvGraphicFramePr/>
          <p:nvPr>
            <p:extLst>
              <p:ext uri="{D42A27DB-BD31-4B8C-83A1-F6EECF244321}">
                <p14:modId xmlns:p14="http://schemas.microsoft.com/office/powerpoint/2010/main" val="2396232480"/>
              </p:ext>
            </p:extLst>
          </p:nvPr>
        </p:nvGraphicFramePr>
        <p:xfrm>
          <a:off x="457200" y="1600200"/>
          <a:ext cx="8229240" cy="4525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106" name="Рисунок 3" descr=""/>
          <p:cNvPicPr/>
          <p:nvPr/>
        </p:nvPicPr>
        <p:blipFill>
          <a:blip r:embed="rId5"/>
          <a:srcRect l="0" t="2949" r="0" b="2412"/>
          <a:stretch/>
        </p:blipFill>
        <p:spPr>
          <a:xfrm>
            <a:off x="-29520" y="0"/>
            <a:ext cx="9353520" cy="6857640"/>
          </a:xfrm>
          <a:prstGeom prst="rect">
            <a:avLst/>
          </a:prstGeom>
          <a:ln>
            <a:noFill/>
          </a:ln>
        </p:spPr>
      </p:pic>
      <p:graphicFrame>
        <p:nvGraphicFramePr>
          <p:cNvPr id="5" name="Diagram5"/>
          <p:cNvGraphicFramePr/>
          <p:nvPr>
            <p:extLst>
              <p:ext uri="{D42A27DB-BD31-4B8C-83A1-F6EECF244321}">
                <p14:modId xmlns:p14="http://schemas.microsoft.com/office/powerpoint/2010/main" val="3885977696"/>
              </p:ext>
            </p:extLst>
          </p:nvPr>
        </p:nvGraphicFramePr>
        <p:xfrm>
          <a:off x="827640" y="1420920"/>
          <a:ext cx="7416360" cy="5104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07" name="CustomShape 2"/>
          <p:cNvSpPr/>
          <p:nvPr/>
        </p:nvSpPr>
        <p:spPr>
          <a:xfrm>
            <a:off x="1187640" y="620640"/>
            <a:ext cx="7056360" cy="791280"/>
          </a:xfrm>
          <a:prstGeom prst="rect">
            <a:avLst/>
          </a:prstGeom>
          <a:noFill/>
          <a:ln>
            <a:noFill/>
          </a:ln>
        </p:spPr>
        <p:style>
          <a:lnRef idx="2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0000"/>
                </a:solidFill>
                <a:latin typeface="Times New Roman"/>
              </a:rPr>
              <a:t>Размер родительской платы зависит от:</a:t>
            </a:r>
            <a:endParaRPr b="0" lang="ru-RU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2800" spc="-1" strike="noStrike">
              <a:latin typeface="Arial"/>
            </a:endParaRPr>
          </a:p>
        </p:txBody>
      </p:sp>
      <p:sp>
        <p:nvSpPr>
          <p:cNvPr id="108" name="CustomShape 3"/>
          <p:cNvSpPr/>
          <p:nvPr/>
        </p:nvSpPr>
        <p:spPr>
          <a:xfrm>
            <a:off x="863640" y="3573000"/>
            <a:ext cx="7416360" cy="680400"/>
          </a:xfrm>
          <a:prstGeom prst="rect">
            <a:avLst/>
          </a:prstGeom>
          <a:solidFill>
            <a:srgbClr val="ffffff"/>
          </a:solidFill>
          <a:ln>
            <a:round/>
          </a:ln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</p:sp>
      <p:grpSp>
        <p:nvGrpSpPr>
          <p:cNvPr id="109" name="Group 4"/>
          <p:cNvGrpSpPr/>
          <p:nvPr/>
        </p:nvGrpSpPr>
        <p:grpSpPr>
          <a:xfrm>
            <a:off x="1179360" y="3427200"/>
            <a:ext cx="5191560" cy="826200"/>
            <a:chOff x="1179360" y="3427200"/>
            <a:chExt cx="5191560" cy="826200"/>
          </a:xfrm>
        </p:grpSpPr>
        <p:sp>
          <p:nvSpPr>
            <p:cNvPr id="110" name="CustomShape 5"/>
            <p:cNvSpPr/>
            <p:nvPr/>
          </p:nvSpPr>
          <p:spPr>
            <a:xfrm>
              <a:off x="1179360" y="3427200"/>
              <a:ext cx="5191560" cy="826200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round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111" name="CustomShape 6"/>
            <p:cNvSpPr/>
            <p:nvPr/>
          </p:nvSpPr>
          <p:spPr>
            <a:xfrm>
              <a:off x="1219680" y="3467520"/>
              <a:ext cx="5110560" cy="7455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196200" rIns="196200" tIns="0" bIns="0" anchor="ctr">
              <a:noAutofit/>
            </a:bodyPr>
            <a:p>
              <a:pPr>
                <a:lnSpc>
                  <a:spcPct val="90000"/>
                </a:lnSpc>
                <a:spcAft>
                  <a:spcPts val="561"/>
                </a:spcAft>
              </a:pPr>
              <a:r>
                <a:rPr b="0" lang="ru-RU" sz="1600" spc="-1" strike="noStrike">
                  <a:solidFill>
                    <a:srgbClr val="ffffff"/>
                  </a:solidFill>
                  <a:latin typeface="Times New Roman"/>
                </a:rPr>
                <a:t>Количества дней работы дошкольного образовательного учреждения</a:t>
              </a:r>
              <a:endParaRPr b="0" lang="ru-RU" sz="1600" spc="-1" strike="noStrike"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3" name="Объект 3" descr=""/>
          <p:cNvPicPr/>
          <p:nvPr/>
        </p:nvPicPr>
        <p:blipFill>
          <a:blip r:embed="rId1"/>
          <a:srcRect l="0" t="2949" r="0" b="2412"/>
          <a:stretch/>
        </p:blipFill>
        <p:spPr>
          <a:xfrm>
            <a:off x="-17280" y="-15480"/>
            <a:ext cx="9143640" cy="6888600"/>
          </a:xfrm>
          <a:prstGeom prst="rect">
            <a:avLst/>
          </a:prstGeom>
          <a:ln>
            <a:noFill/>
          </a:ln>
        </p:spPr>
      </p:pic>
      <p:sp>
        <p:nvSpPr>
          <p:cNvPr id="114" name="CustomShape 2"/>
          <p:cNvSpPr/>
          <p:nvPr/>
        </p:nvSpPr>
        <p:spPr>
          <a:xfrm>
            <a:off x="539640" y="332640"/>
            <a:ext cx="7488360" cy="820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000000"/>
                </a:solidFill>
                <a:latin typeface="Times New Roman"/>
              </a:rPr>
              <a:t>Размер родительской платы в ДОУ на 2021г.</a:t>
            </a:r>
            <a:endParaRPr b="0" lang="ru-RU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000000"/>
                </a:solidFill>
                <a:latin typeface="Times New Roman"/>
              </a:rPr>
              <a:t>в сравнении с 2020 г.</a:t>
            </a:r>
            <a:endParaRPr b="0" lang="ru-RU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000000"/>
                </a:solidFill>
                <a:latin typeface="Times New Roman"/>
              </a:rPr>
              <a:t>Общеразвивающие группы</a:t>
            </a:r>
            <a:endParaRPr b="0" lang="ru-RU" sz="1600" spc="-1" strike="noStrike">
              <a:latin typeface="Arial"/>
            </a:endParaRPr>
          </a:p>
        </p:txBody>
      </p:sp>
      <p:graphicFrame>
        <p:nvGraphicFramePr>
          <p:cNvPr id="115" name="Table 3"/>
          <p:cNvGraphicFramePr/>
          <p:nvPr/>
        </p:nvGraphicFramePr>
        <p:xfrm>
          <a:off x="142920" y="1285920"/>
          <a:ext cx="8500680" cy="2142720"/>
        </p:xfrm>
        <a:graphic>
          <a:graphicData uri="http://schemas.openxmlformats.org/drawingml/2006/table">
            <a:tbl>
              <a:tblPr/>
              <a:tblGrid>
                <a:gridCol w="1500120"/>
                <a:gridCol w="1000080"/>
                <a:gridCol w="1000080"/>
                <a:gridCol w="928440"/>
                <a:gridCol w="1000080"/>
                <a:gridCol w="857160"/>
                <a:gridCol w="857160"/>
                <a:gridCol w="674640"/>
                <a:gridCol w="682920"/>
              </a:tblGrid>
              <a:tr h="304920">
                <a:tc rowSpan="3"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Наименование 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8064a2"/>
                    </a:solidFill>
                  </a:tcPr>
                </a:tc>
                <a:tc gridSpan="2" row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От 2 мес до 3 лет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8064a2"/>
                    </a:solidFill>
                  </a:tcPr>
                </a:tc>
                <a:tc hMerge="1" rowSpan="1">
                  <a:tcPr marL="90000" marR="90000">
                    <a:solidFill>
                      <a:srgbClr val="729fcf"/>
                    </a:solidFill>
                  </a:tcPr>
                </a:tc>
                <a:tc gridSpan="2" row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от 3 до 7 лет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8064a2"/>
                    </a:solidFill>
                  </a:tcPr>
                </a:tc>
                <a:tc hMerge="1" rowSpan="1">
                  <a:tcPr marL="90000" marR="90000">
                    <a:solidFill>
                      <a:srgbClr val="729fcf"/>
                    </a:solidFill>
                  </a:tcPr>
                </a:tc>
                <a:tc gridSpan="4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Многодетные семьи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8064a2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518040">
                <a:tc vMerge="1">
                  <a:tcPr marL="90000" marR="90000">
                    <a:solidFill>
                      <a:srgbClr val="729fcf"/>
                    </a:solidFill>
                  </a:tcPr>
                </a:tc>
                <a:tc vMerge="1" gridSpan="1">
                  <a:tcPr marL="90000" marR="90000">
                    <a:solidFill>
                      <a:srgbClr val="729fcf"/>
                    </a:solidFill>
                  </a:tcPr>
                </a:tc>
                <a:tc vMerge="1" hMerge="1">
                  <a:tcPr marL="90000" marR="90000">
                    <a:solidFill>
                      <a:srgbClr val="729fcf"/>
                    </a:solidFill>
                  </a:tcPr>
                </a:tc>
                <a:tc vMerge="1" gridSpan="1">
                  <a:tcPr marL="90000" marR="90000">
                    <a:solidFill>
                      <a:srgbClr val="729fcf"/>
                    </a:solidFill>
                  </a:tcPr>
                </a:tc>
                <a:tc vMerge="1"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от 2 мес до 3 лет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7d2df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От 3 до 7 лет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7d2df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518040">
                <a:tc vMerge="1"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ceaf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ceaf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ceaf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ceaf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ceaf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ceaf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</a:t>
                      </a: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ceaf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ceaf0"/>
                    </a:solidFill>
                  </a:tcPr>
                </a:tc>
              </a:tr>
              <a:tr h="3049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Питание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1938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2442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2540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1221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1270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7d2df"/>
                    </a:solidFill>
                  </a:tcPr>
                </a:tc>
              </a:tr>
              <a:tr h="3049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Содержание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ceaf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1080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ceaf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1123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ceaf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ceaf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ceaf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540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ceaf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562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ceaf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ceaf0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ceaf0"/>
                    </a:solidFill>
                  </a:tcPr>
                </a:tc>
              </a:tr>
              <a:tr h="3049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Итого: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3018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3139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3382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1509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1570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7d2d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1691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7d2d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6" name="Table 4"/>
          <p:cNvGraphicFramePr/>
          <p:nvPr/>
        </p:nvGraphicFramePr>
        <p:xfrm>
          <a:off x="0" y="4071960"/>
          <a:ext cx="8572320" cy="2373120"/>
        </p:xfrm>
        <a:graphic>
          <a:graphicData uri="http://schemas.openxmlformats.org/drawingml/2006/table">
            <a:tbl>
              <a:tblPr/>
              <a:tblGrid>
                <a:gridCol w="1643040"/>
                <a:gridCol w="1000080"/>
                <a:gridCol w="1000080"/>
                <a:gridCol w="928440"/>
                <a:gridCol w="1000080"/>
                <a:gridCol w="928440"/>
                <a:gridCol w="706680"/>
                <a:gridCol w="677880"/>
                <a:gridCol w="687600"/>
              </a:tblGrid>
              <a:tr h="304920">
                <a:tc rowSpan="3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Наименование</a:t>
                      </a:r>
                      <a:r>
                        <a:rPr b="1" lang="ru-RU" sz="1400" spc="-1" strike="noStrike">
                          <a:solidFill>
                            <a:srgbClr val="953735"/>
                          </a:solidFill>
                          <a:latin typeface="Times New Roman"/>
                        </a:rPr>
                        <a:t> 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c0504d"/>
                    </a:solidFill>
                  </a:tcPr>
                </a:tc>
                <a:tc gridSpan="2" row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от 2 мес. до 3 лет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c0504d"/>
                    </a:solidFill>
                  </a:tcPr>
                </a:tc>
                <a:tc hMerge="1" rowSpan="1">
                  <a:tcPr marL="90000" marR="90000">
                    <a:solidFill>
                      <a:srgbClr val="729fcf"/>
                    </a:solidFill>
                  </a:tcPr>
                </a:tc>
                <a:tc gridSpan="2" row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от 3 до 7 лет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c0504d"/>
                    </a:solidFill>
                  </a:tcPr>
                </a:tc>
                <a:tc hMerge="1" rowSpan="1">
                  <a:tcPr marL="90000" marR="90000">
                    <a:solidFill>
                      <a:srgbClr val="729fcf"/>
                    </a:solidFill>
                  </a:tcPr>
                </a:tc>
                <a:tc gridSpan="4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Многодетные семьи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c0504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731160">
                <a:tc vMerge="1">
                  <a:tcPr marL="90000" marR="90000">
                    <a:solidFill>
                      <a:srgbClr val="729fcf"/>
                    </a:solidFill>
                  </a:tcPr>
                </a:tc>
                <a:tc vMerge="1" gridSpan="1">
                  <a:tcPr marL="90000" marR="90000">
                    <a:solidFill>
                      <a:srgbClr val="729fcf"/>
                    </a:solidFill>
                  </a:tcPr>
                </a:tc>
                <a:tc vMerge="1" hMerge="1">
                  <a:tcPr marL="90000" marR="90000">
                    <a:solidFill>
                      <a:srgbClr val="729fcf"/>
                    </a:solidFill>
                  </a:tcPr>
                </a:tc>
                <a:tc vMerge="1" gridSpan="1">
                  <a:tcPr marL="90000" marR="90000">
                    <a:solidFill>
                      <a:srgbClr val="729fcf"/>
                    </a:solidFill>
                  </a:tcPr>
                </a:tc>
                <a:tc vMerge="1"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от 2 мес. до 3 лет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d0cf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От 3 до 7 лет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(руб)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d0cf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304920">
                <a:tc vMerge="1"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e9e9"/>
                    </a:solidFill>
                  </a:tcPr>
                </a:tc>
              </a:tr>
              <a:tr h="3049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Питание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d0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2517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d0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2616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d0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2981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d0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3100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d0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1259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d0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1308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d0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1491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d0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1550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d0cf"/>
                    </a:solidFill>
                  </a:tcPr>
                </a:tc>
              </a:tr>
              <a:tr h="3049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Содержание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1503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1565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751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783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e9e9"/>
                    </a:solidFill>
                  </a:tcPr>
                </a:tc>
              </a:tr>
              <a:tr h="3049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Итого: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d0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4020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d0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4181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d0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3944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d0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4102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d0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2010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d0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2091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d0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1972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d0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2051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8d0cf"/>
                    </a:solidFill>
                  </a:tcPr>
                </a:tc>
              </a:tr>
            </a:tbl>
          </a:graphicData>
        </a:graphic>
      </p:graphicFrame>
      <p:sp>
        <p:nvSpPr>
          <p:cNvPr id="117" name="CustomShape 5"/>
          <p:cNvSpPr/>
          <p:nvPr/>
        </p:nvSpPr>
        <p:spPr>
          <a:xfrm>
            <a:off x="1835640" y="3571920"/>
            <a:ext cx="5472360" cy="33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000000"/>
                </a:solidFill>
                <a:latin typeface="Times New Roman"/>
              </a:rPr>
              <a:t>Коррекционные группы </a:t>
            </a:r>
            <a:endParaRPr b="0" lang="ru-RU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9" name="Объект 3" descr=""/>
          <p:cNvPicPr/>
          <p:nvPr/>
        </p:nvPicPr>
        <p:blipFill>
          <a:blip r:embed="rId1"/>
          <a:srcRect l="0" t="2949" r="0" b="2412"/>
          <a:stretch/>
        </p:blipFill>
        <p:spPr>
          <a:xfrm>
            <a:off x="3600" y="35280"/>
            <a:ext cx="9140040" cy="6822360"/>
          </a:xfrm>
          <a:prstGeom prst="rect">
            <a:avLst/>
          </a:prstGeom>
          <a:ln>
            <a:noFill/>
          </a:ln>
        </p:spPr>
      </p:pic>
      <p:pic>
        <p:nvPicPr>
          <p:cNvPr id="120" name="Рисунок 4" descr=""/>
          <p:cNvPicPr/>
          <p:nvPr/>
        </p:nvPicPr>
        <p:blipFill>
          <a:blip r:embed="rId2"/>
          <a:srcRect l="0" t="2949" r="0" b="2412"/>
          <a:stretch/>
        </p:blipFill>
        <p:spPr>
          <a:xfrm>
            <a:off x="0" y="500040"/>
            <a:ext cx="9143640" cy="6571800"/>
          </a:xfrm>
          <a:prstGeom prst="rect">
            <a:avLst/>
          </a:prstGeom>
          <a:ln>
            <a:noFill/>
          </a:ln>
        </p:spPr>
      </p:pic>
      <p:sp>
        <p:nvSpPr>
          <p:cNvPr id="121" name="CustomShape 2"/>
          <p:cNvSpPr/>
          <p:nvPr/>
        </p:nvSpPr>
        <p:spPr>
          <a:xfrm>
            <a:off x="179640" y="116640"/>
            <a:ext cx="7878240" cy="1553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Информация о родительской плате и части ее компенсации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коррекционных групп на 2021г. 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в сравнении с 2020г.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Пример: Если доход на каждого члена семьи до 10000 руб.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  <p:graphicFrame>
        <p:nvGraphicFramePr>
          <p:cNvPr id="122" name="Table 3"/>
          <p:cNvGraphicFramePr/>
          <p:nvPr/>
        </p:nvGraphicFramePr>
        <p:xfrm>
          <a:off x="0" y="1428840"/>
          <a:ext cx="9143640" cy="4520160"/>
        </p:xfrm>
        <a:graphic>
          <a:graphicData uri="http://schemas.openxmlformats.org/drawingml/2006/table">
            <a:tbl>
              <a:tblPr/>
              <a:tblGrid>
                <a:gridCol w="1709640"/>
                <a:gridCol w="850320"/>
                <a:gridCol w="725760"/>
                <a:gridCol w="714240"/>
                <a:gridCol w="785520"/>
                <a:gridCol w="928440"/>
                <a:gridCol w="857160"/>
                <a:gridCol w="857160"/>
                <a:gridCol w="785520"/>
                <a:gridCol w="929880"/>
              </a:tblGrid>
              <a:tr h="1370520">
                <a:tc gridSpan="2" row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Количество детей в семье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 rowSpan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родительской платы 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основной компенсации части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дополнительной компенсации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оплаты родителей с учетом двух компенсационных выплат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304920">
                <a:tc vMerge="1" gridSpan="1">
                  <a:tcPr marL="90000" marR="90000">
                    <a:solidFill>
                      <a:srgbClr val="729fcf"/>
                    </a:solidFill>
                  </a:tcPr>
                </a:tc>
                <a:tc vMerge="1" hMerge="1"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8229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–ребенок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3944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4102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385,8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1206,6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1255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2366,4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2461,2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09728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– ребенка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 –го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3944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3944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7888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4102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4102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8204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927,5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1298,5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385,8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964,5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1350,3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1206,6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1517,78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2724,38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1255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1578,74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2833,74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3865,12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4019,96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11574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– и последующие дети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3-го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1972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1972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1972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5916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2051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2051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2051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6153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185,4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463,5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648,9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1297,8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482,5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675,5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1351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603,4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759,14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869,54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2232,08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627,4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789,12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903,77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2320,29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2386,12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2479,71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  <p:pic>
        <p:nvPicPr>
          <p:cNvPr id="123" name="Рисунок 16" descr=""/>
          <p:cNvPicPr/>
          <p:nvPr/>
        </p:nvPicPr>
        <p:blipFill>
          <a:blip r:embed="rId3"/>
          <a:srcRect l="71358" t="2570" r="9487" b="81631"/>
          <a:stretch/>
        </p:blipFill>
        <p:spPr>
          <a:xfrm>
            <a:off x="428760" y="3214800"/>
            <a:ext cx="570960" cy="562680"/>
          </a:xfrm>
          <a:prstGeom prst="rect">
            <a:avLst/>
          </a:prstGeom>
          <a:ln>
            <a:noFill/>
          </a:ln>
        </p:spPr>
      </p:pic>
      <p:pic>
        <p:nvPicPr>
          <p:cNvPr id="124" name="Рисунок 17" descr=""/>
          <p:cNvPicPr/>
          <p:nvPr/>
        </p:nvPicPr>
        <p:blipFill>
          <a:blip r:embed="rId4"/>
          <a:srcRect l="71358" t="2570" r="9487" b="81631"/>
          <a:stretch/>
        </p:blipFill>
        <p:spPr>
          <a:xfrm>
            <a:off x="142920" y="4000680"/>
            <a:ext cx="694080" cy="598680"/>
          </a:xfrm>
          <a:prstGeom prst="rect">
            <a:avLst/>
          </a:prstGeom>
          <a:ln>
            <a:noFill/>
          </a:ln>
        </p:spPr>
      </p:pic>
      <p:pic>
        <p:nvPicPr>
          <p:cNvPr id="125" name="Рисунок 18" descr=""/>
          <p:cNvPicPr/>
          <p:nvPr/>
        </p:nvPicPr>
        <p:blipFill>
          <a:blip r:embed="rId5"/>
          <a:srcRect l="71358" t="2570" r="9487" b="81631"/>
          <a:stretch/>
        </p:blipFill>
        <p:spPr>
          <a:xfrm>
            <a:off x="928800" y="4000680"/>
            <a:ext cx="749520" cy="598680"/>
          </a:xfrm>
          <a:prstGeom prst="rect">
            <a:avLst/>
          </a:prstGeom>
          <a:ln>
            <a:noFill/>
          </a:ln>
        </p:spPr>
      </p:pic>
      <p:pic>
        <p:nvPicPr>
          <p:cNvPr id="126" name="Рисунок 20" descr=""/>
          <p:cNvPicPr/>
          <p:nvPr/>
        </p:nvPicPr>
        <p:blipFill>
          <a:blip r:embed="rId6"/>
          <a:srcRect l="71358" t="2570" r="9487" b="81631"/>
          <a:stretch/>
        </p:blipFill>
        <p:spPr>
          <a:xfrm>
            <a:off x="714240" y="507204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127" name="Рисунок 21" descr=""/>
          <p:cNvPicPr/>
          <p:nvPr/>
        </p:nvPicPr>
        <p:blipFill>
          <a:blip r:embed="rId7"/>
          <a:srcRect l="71358" t="2570" r="9487" b="81631"/>
          <a:stretch/>
        </p:blipFill>
        <p:spPr>
          <a:xfrm>
            <a:off x="285840" y="5072040"/>
            <a:ext cx="492120" cy="428400"/>
          </a:xfrm>
          <a:prstGeom prst="rect">
            <a:avLst/>
          </a:prstGeom>
          <a:ln>
            <a:noFill/>
          </a:ln>
        </p:spPr>
      </p:pic>
      <p:pic>
        <p:nvPicPr>
          <p:cNvPr id="128" name="Рисунок 22" descr=""/>
          <p:cNvPicPr/>
          <p:nvPr/>
        </p:nvPicPr>
        <p:blipFill>
          <a:blip r:embed="rId8"/>
          <a:srcRect l="71358" t="2570" r="9487" b="81631"/>
          <a:stretch/>
        </p:blipFill>
        <p:spPr>
          <a:xfrm>
            <a:off x="1214280" y="5072040"/>
            <a:ext cx="492120" cy="431640"/>
          </a:xfrm>
          <a:prstGeom prst="rect">
            <a:avLst/>
          </a:prstGeom>
          <a:ln>
            <a:noFill/>
          </a:ln>
        </p:spPr>
      </p:pic>
      <p:sp>
        <p:nvSpPr>
          <p:cNvPr id="129" name="CustomShape 4"/>
          <p:cNvSpPr/>
          <p:nvPr/>
        </p:nvSpPr>
        <p:spPr>
          <a:xfrm>
            <a:off x="0" y="5929200"/>
            <a:ext cx="8892000" cy="118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</a:rPr>
              <a:t>Свыше 20000 рублей дополнительная компенсация не выплачивается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31" name="Объект 3" descr=""/>
          <p:cNvPicPr/>
          <p:nvPr/>
        </p:nvPicPr>
        <p:blipFill>
          <a:blip r:embed="rId1"/>
          <a:srcRect l="0" t="2949" r="0" b="2412"/>
          <a:stretch/>
        </p:blipFill>
        <p:spPr>
          <a:xfrm>
            <a:off x="3600" y="35280"/>
            <a:ext cx="9140040" cy="6822360"/>
          </a:xfrm>
          <a:prstGeom prst="rect">
            <a:avLst/>
          </a:prstGeom>
          <a:ln>
            <a:noFill/>
          </a:ln>
        </p:spPr>
      </p:pic>
      <p:pic>
        <p:nvPicPr>
          <p:cNvPr id="132" name="Рисунок 4" descr=""/>
          <p:cNvPicPr/>
          <p:nvPr/>
        </p:nvPicPr>
        <p:blipFill>
          <a:blip r:embed="rId2"/>
          <a:srcRect l="0" t="2949" r="0" b="241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33" name="CustomShape 2"/>
          <p:cNvSpPr/>
          <p:nvPr/>
        </p:nvSpPr>
        <p:spPr>
          <a:xfrm>
            <a:off x="179640" y="116640"/>
            <a:ext cx="8136720" cy="1523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Информация о родительской плате и части ее компенсации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коррекционных групп на 2021г. в сравнении с 2020 г.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Пример: Если доход на каждого члена семьи от 10001 до 15000 руб.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 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  <p:graphicFrame>
        <p:nvGraphicFramePr>
          <p:cNvPr id="134" name="Table 3"/>
          <p:cNvGraphicFramePr/>
          <p:nvPr/>
        </p:nvGraphicFramePr>
        <p:xfrm>
          <a:off x="0" y="1143000"/>
          <a:ext cx="9000720" cy="4775400"/>
        </p:xfrm>
        <a:graphic>
          <a:graphicData uri="http://schemas.openxmlformats.org/drawingml/2006/table">
            <a:tbl>
              <a:tblPr/>
              <a:tblGrid>
                <a:gridCol w="1715400"/>
                <a:gridCol w="784440"/>
                <a:gridCol w="785520"/>
                <a:gridCol w="714240"/>
                <a:gridCol w="857160"/>
                <a:gridCol w="714240"/>
                <a:gridCol w="857160"/>
                <a:gridCol w="857160"/>
                <a:gridCol w="916920"/>
                <a:gridCol w="798480"/>
              </a:tblGrid>
              <a:tr h="1370520">
                <a:tc gridSpan="2" row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Количество детей в семье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 rowSpan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родительской платы 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 основной компенсации части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дополнительной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компенсации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оплаты родителей с учетом двух компенсационных выплат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304920">
                <a:tc vMerge="1" gridSpan="1">
                  <a:tcPr marL="90000" marR="90000">
                    <a:solidFill>
                      <a:srgbClr val="729fcf"/>
                    </a:solidFill>
                  </a:tcPr>
                </a:tc>
                <a:tc vMerge="1" hMerge="1"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7311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–ребенок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3944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4102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385,8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812,2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844,8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2760,8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2871,4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09728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– ребенка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3944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3944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7888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4102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4102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8204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927,5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1298,5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385,8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964,5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1350,3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812,2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1320,58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2132,78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844,8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1373,64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2218,44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4456,72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4635,26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11574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– и последующие дети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3-го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1972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1972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1972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5916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2051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2051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2051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6153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185,4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463,5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648,9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1297,8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482,5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675,5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1351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406,2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660,54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613,18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1679,92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422,3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686,57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637,14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1746,01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2938,28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3055,99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  <p:pic>
        <p:nvPicPr>
          <p:cNvPr id="135" name="Рисунок 16" descr=""/>
          <p:cNvPicPr/>
          <p:nvPr/>
        </p:nvPicPr>
        <p:blipFill>
          <a:blip r:embed="rId3"/>
          <a:srcRect l="71358" t="2570" r="9487" b="81631"/>
          <a:stretch/>
        </p:blipFill>
        <p:spPr>
          <a:xfrm>
            <a:off x="571320" y="3071880"/>
            <a:ext cx="570960" cy="491400"/>
          </a:xfrm>
          <a:prstGeom prst="rect">
            <a:avLst/>
          </a:prstGeom>
          <a:ln>
            <a:noFill/>
          </a:ln>
        </p:spPr>
      </p:pic>
      <p:pic>
        <p:nvPicPr>
          <p:cNvPr id="136" name="Рисунок 17" descr=""/>
          <p:cNvPicPr/>
          <p:nvPr/>
        </p:nvPicPr>
        <p:blipFill>
          <a:blip r:embed="rId4"/>
          <a:srcRect l="71358" t="2570" r="9487" b="81631"/>
          <a:stretch/>
        </p:blipFill>
        <p:spPr>
          <a:xfrm>
            <a:off x="214200" y="3929040"/>
            <a:ext cx="694080" cy="598680"/>
          </a:xfrm>
          <a:prstGeom prst="rect">
            <a:avLst/>
          </a:prstGeom>
          <a:ln>
            <a:noFill/>
          </a:ln>
        </p:spPr>
      </p:pic>
      <p:pic>
        <p:nvPicPr>
          <p:cNvPr id="137" name="Рисунок 18" descr=""/>
          <p:cNvPicPr/>
          <p:nvPr/>
        </p:nvPicPr>
        <p:blipFill>
          <a:blip r:embed="rId5"/>
          <a:srcRect l="71358" t="2570" r="9487" b="81631"/>
          <a:stretch/>
        </p:blipFill>
        <p:spPr>
          <a:xfrm>
            <a:off x="928800" y="3929040"/>
            <a:ext cx="749520" cy="598680"/>
          </a:xfrm>
          <a:prstGeom prst="rect">
            <a:avLst/>
          </a:prstGeom>
          <a:ln>
            <a:noFill/>
          </a:ln>
        </p:spPr>
      </p:pic>
      <p:pic>
        <p:nvPicPr>
          <p:cNvPr id="138" name="Рисунок 20" descr=""/>
          <p:cNvPicPr/>
          <p:nvPr/>
        </p:nvPicPr>
        <p:blipFill>
          <a:blip r:embed="rId6"/>
          <a:srcRect l="71358" t="2570" r="9487" b="81631"/>
          <a:stretch/>
        </p:blipFill>
        <p:spPr>
          <a:xfrm>
            <a:off x="214200" y="507204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139" name="Рисунок 21" descr=""/>
          <p:cNvPicPr/>
          <p:nvPr/>
        </p:nvPicPr>
        <p:blipFill>
          <a:blip r:embed="rId7"/>
          <a:srcRect l="71358" t="2570" r="9487" b="81631"/>
          <a:stretch/>
        </p:blipFill>
        <p:spPr>
          <a:xfrm>
            <a:off x="642960" y="5072040"/>
            <a:ext cx="492120" cy="431640"/>
          </a:xfrm>
          <a:prstGeom prst="rect">
            <a:avLst/>
          </a:prstGeom>
          <a:ln>
            <a:noFill/>
          </a:ln>
        </p:spPr>
      </p:pic>
      <p:pic>
        <p:nvPicPr>
          <p:cNvPr id="140" name="Рисунок 22" descr=""/>
          <p:cNvPicPr/>
          <p:nvPr/>
        </p:nvPicPr>
        <p:blipFill>
          <a:blip r:embed="rId8"/>
          <a:srcRect l="71358" t="2570" r="9487" b="81631"/>
          <a:stretch/>
        </p:blipFill>
        <p:spPr>
          <a:xfrm>
            <a:off x="1143000" y="5072040"/>
            <a:ext cx="492120" cy="431640"/>
          </a:xfrm>
          <a:prstGeom prst="rect">
            <a:avLst/>
          </a:prstGeom>
          <a:ln>
            <a:noFill/>
          </a:ln>
        </p:spPr>
      </p:pic>
      <p:sp>
        <p:nvSpPr>
          <p:cNvPr id="141" name="CustomShape 4"/>
          <p:cNvSpPr/>
          <p:nvPr/>
        </p:nvSpPr>
        <p:spPr>
          <a:xfrm>
            <a:off x="0" y="6215040"/>
            <a:ext cx="889200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</a:rPr>
              <a:t>Свыше 20000 рублей дополнительная компенсация не выплачивается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3" name="Объект 3" descr=""/>
          <p:cNvPicPr/>
          <p:nvPr/>
        </p:nvPicPr>
        <p:blipFill>
          <a:blip r:embed="rId1"/>
          <a:srcRect l="0" t="2949" r="0" b="2412"/>
          <a:stretch/>
        </p:blipFill>
        <p:spPr>
          <a:xfrm>
            <a:off x="3600" y="35280"/>
            <a:ext cx="9140040" cy="6822360"/>
          </a:xfrm>
          <a:prstGeom prst="rect">
            <a:avLst/>
          </a:prstGeom>
          <a:ln>
            <a:noFill/>
          </a:ln>
        </p:spPr>
      </p:pic>
      <p:pic>
        <p:nvPicPr>
          <p:cNvPr id="144" name="Рисунок 4" descr=""/>
          <p:cNvPicPr/>
          <p:nvPr/>
        </p:nvPicPr>
        <p:blipFill>
          <a:blip r:embed="rId2"/>
          <a:srcRect l="0" t="2949" r="0" b="241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45" name="CustomShape 2"/>
          <p:cNvSpPr/>
          <p:nvPr/>
        </p:nvSpPr>
        <p:spPr>
          <a:xfrm>
            <a:off x="179640" y="116640"/>
            <a:ext cx="7878240" cy="1828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Информация о родительской плате и части ее компенсации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коррекционных групп на 2021г.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49" strike="noStrike">
                <a:latin typeface="Times New Roman"/>
              </a:rPr>
              <a:t>в сравнении с 2020г.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Пример: Если доход на каждого члена семьи от 15001 до 20000 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49" strike="noStrike">
                <a:latin typeface="Times New Roman"/>
              </a:rPr>
              <a:t> 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  <p:graphicFrame>
        <p:nvGraphicFramePr>
          <p:cNvPr id="146" name="Table 3"/>
          <p:cNvGraphicFramePr/>
          <p:nvPr/>
        </p:nvGraphicFramePr>
        <p:xfrm>
          <a:off x="0" y="1559520"/>
          <a:ext cx="9143640" cy="4785840"/>
        </p:xfrm>
        <a:graphic>
          <a:graphicData uri="http://schemas.openxmlformats.org/drawingml/2006/table">
            <a:tbl>
              <a:tblPr/>
              <a:tblGrid>
                <a:gridCol w="1799640"/>
                <a:gridCol w="936000"/>
                <a:gridCol w="864000"/>
                <a:gridCol w="792000"/>
                <a:gridCol w="792000"/>
                <a:gridCol w="792000"/>
                <a:gridCol w="792000"/>
                <a:gridCol w="792000"/>
                <a:gridCol w="789840"/>
                <a:gridCol w="794160"/>
              </a:tblGrid>
              <a:tr h="1370520"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Количество детей в семье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 основной компенсации части родительской платы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дополнительной компенсации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gridSpan="2"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Сумма оплаты родителей с учетом двух компенсационных выплат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(руб.)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410400">
                <a:tc gridSpan="2"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2021г.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7311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</a:t>
                      </a: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–ребенок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3944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4102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385,8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417,8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434,6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3155,2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3281,6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03284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</a:t>
                      </a: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– ребенка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3944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3944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7888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4102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4102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8204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927,5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1298,5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385,8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964,5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1350,3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417,8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926,18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1343,98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434,6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963,44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1398,04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5245,52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5455,66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12409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– и последующие дети в семье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1-го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3-го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1972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1972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1972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5916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2051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2051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2051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6153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185,4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463,5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648,9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1297,8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193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482,5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675,5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1351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209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463,34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277,94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950,28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217,2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481,47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288,47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987,14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3667,92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i="1" lang="ru-RU" sz="1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3814,86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  <p:pic>
        <p:nvPicPr>
          <p:cNvPr id="147" name="Рисунок 16" descr=""/>
          <p:cNvPicPr/>
          <p:nvPr/>
        </p:nvPicPr>
        <p:blipFill>
          <a:blip r:embed="rId3"/>
          <a:srcRect l="71358" t="2570" r="9487" b="81631"/>
          <a:stretch/>
        </p:blipFill>
        <p:spPr>
          <a:xfrm>
            <a:off x="500040" y="3357720"/>
            <a:ext cx="570960" cy="499680"/>
          </a:xfrm>
          <a:prstGeom prst="rect">
            <a:avLst/>
          </a:prstGeom>
          <a:ln>
            <a:noFill/>
          </a:ln>
        </p:spPr>
      </p:pic>
      <p:pic>
        <p:nvPicPr>
          <p:cNvPr id="148" name="Рисунок 17" descr=""/>
          <p:cNvPicPr/>
          <p:nvPr/>
        </p:nvPicPr>
        <p:blipFill>
          <a:blip r:embed="rId4"/>
          <a:srcRect l="71358" t="2570" r="9487" b="81631"/>
          <a:stretch/>
        </p:blipFill>
        <p:spPr>
          <a:xfrm>
            <a:off x="214200" y="4214880"/>
            <a:ext cx="694080" cy="598680"/>
          </a:xfrm>
          <a:prstGeom prst="rect">
            <a:avLst/>
          </a:prstGeom>
          <a:ln>
            <a:noFill/>
          </a:ln>
        </p:spPr>
      </p:pic>
      <p:pic>
        <p:nvPicPr>
          <p:cNvPr id="149" name="Рисунок 18" descr=""/>
          <p:cNvPicPr/>
          <p:nvPr/>
        </p:nvPicPr>
        <p:blipFill>
          <a:blip r:embed="rId5"/>
          <a:srcRect l="71358" t="2570" r="9487" b="81631"/>
          <a:stretch/>
        </p:blipFill>
        <p:spPr>
          <a:xfrm>
            <a:off x="928800" y="4214880"/>
            <a:ext cx="749520" cy="598680"/>
          </a:xfrm>
          <a:prstGeom prst="rect">
            <a:avLst/>
          </a:prstGeom>
          <a:ln>
            <a:noFill/>
          </a:ln>
        </p:spPr>
      </p:pic>
      <p:pic>
        <p:nvPicPr>
          <p:cNvPr id="150" name="Рисунок 20" descr=""/>
          <p:cNvPicPr/>
          <p:nvPr/>
        </p:nvPicPr>
        <p:blipFill>
          <a:blip r:embed="rId6"/>
          <a:srcRect l="71358" t="2570" r="9487" b="81631"/>
          <a:stretch/>
        </p:blipFill>
        <p:spPr>
          <a:xfrm>
            <a:off x="1143000" y="5286240"/>
            <a:ext cx="492120" cy="428400"/>
          </a:xfrm>
          <a:prstGeom prst="rect">
            <a:avLst/>
          </a:prstGeom>
          <a:ln>
            <a:noFill/>
          </a:ln>
        </p:spPr>
      </p:pic>
      <p:pic>
        <p:nvPicPr>
          <p:cNvPr id="151" name="Рисунок 21" descr=""/>
          <p:cNvPicPr/>
          <p:nvPr/>
        </p:nvPicPr>
        <p:blipFill>
          <a:blip r:embed="rId7"/>
          <a:srcRect l="71358" t="2570" r="9487" b="81631"/>
          <a:stretch/>
        </p:blipFill>
        <p:spPr>
          <a:xfrm>
            <a:off x="714240" y="5286240"/>
            <a:ext cx="492120" cy="428400"/>
          </a:xfrm>
          <a:prstGeom prst="rect">
            <a:avLst/>
          </a:prstGeom>
          <a:ln>
            <a:noFill/>
          </a:ln>
        </p:spPr>
      </p:pic>
      <p:pic>
        <p:nvPicPr>
          <p:cNvPr id="152" name="Рисунок 22" descr=""/>
          <p:cNvPicPr/>
          <p:nvPr/>
        </p:nvPicPr>
        <p:blipFill>
          <a:blip r:embed="rId8"/>
          <a:srcRect l="71358" t="2570" r="9487" b="81631"/>
          <a:stretch/>
        </p:blipFill>
        <p:spPr>
          <a:xfrm>
            <a:off x="214200" y="5286240"/>
            <a:ext cx="492120" cy="431640"/>
          </a:xfrm>
          <a:prstGeom prst="rect">
            <a:avLst/>
          </a:prstGeom>
          <a:ln>
            <a:noFill/>
          </a:ln>
        </p:spPr>
      </p:pic>
      <p:sp>
        <p:nvSpPr>
          <p:cNvPr id="153" name="CustomShape 4"/>
          <p:cNvSpPr/>
          <p:nvPr/>
        </p:nvSpPr>
        <p:spPr>
          <a:xfrm>
            <a:off x="0" y="6072120"/>
            <a:ext cx="889200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</a:rPr>
              <a:t>Свыше 20000 рублей дополнительная компенсация не выплачивается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О расходах на содержание детей в дошкольных образовательных</Template>
  <TotalTime>4388</TotalTime>
  <Application>Neat_Office/6.2.8.2$Windows_x86 LibreOffice_project/</Application>
  <Words>3507</Words>
  <Paragraphs>2126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2014-12-02T12:06:07Z</dcterms:created>
  <dc:creator>ааа</dc:creator>
  <dc:description/>
  <dc:language>ru-RU</dc:language>
  <cp:lastModifiedBy>rod_1</cp:lastModifiedBy>
  <cp:lastPrinted>2014-11-13T06:47:57Z</cp:lastPrinted>
  <dcterms:modified xsi:type="dcterms:W3CDTF">2020-12-10T05:15:28Z</dcterms:modified>
  <cp:revision>499</cp:revision>
  <dc:subject/>
  <dc:title>О расходах на содержание детей  в дошкольных образовательных учреждениях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Экран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21</vt:i4>
  </property>
</Properties>
</file>